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2E97_149A884B.xml" ContentType="application/vnd.ms-powerpoint.comments+xml"/>
  <Override PartName="/ppt/comments/modernComment_7BBF59B8_607F2A64.xml" ContentType="application/vnd.ms-powerpoint.comments+xml"/>
  <Override PartName="/ppt/notesSlides/notesSlide6.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7BBF5733_8C304612.xml" ContentType="application/vnd.ms-powerpoint.comments+xml"/>
  <Override PartName="/ppt/notesSlides/notesSlide10.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comments/modernComment_7BBF5771_AFDB232A.xml" ContentType="application/vnd.ms-powerpoint.comments+xml"/>
  <Override PartName="/ppt/notesSlides/notesSlide11.xml" ContentType="application/vnd.openxmlformats-officedocument.presentationml.notesSlide+xml"/>
  <Override PartName="/ppt/comments/modernComment_2E9B_72D39CC8.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275D_92CE42DF.xml" ContentType="application/vnd.ms-powerpoint.comments+xml"/>
  <Override PartName="/ppt/comments/modernComment_7BBF59BF_0.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2E9E_B021CD24.xml" ContentType="application/vnd.ms-powerpoint.comments+xml"/>
  <Override PartName="/ppt/tags/tag4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3" r:id="rId7"/>
  </p:sldMasterIdLst>
  <p:notesMasterIdLst>
    <p:notesMasterId r:id="rId104"/>
  </p:notesMasterIdLst>
  <p:sldIdLst>
    <p:sldId id="2076138200" r:id="rId8"/>
    <p:sldId id="2076138162" r:id="rId9"/>
    <p:sldId id="2076138203" r:id="rId10"/>
    <p:sldId id="1370" r:id="rId11"/>
    <p:sldId id="1841" r:id="rId12"/>
    <p:sldId id="11927" r:id="rId13"/>
    <p:sldId id="2076137915" r:id="rId14"/>
    <p:sldId id="2076137912" r:id="rId15"/>
    <p:sldId id="11933" r:id="rId16"/>
    <p:sldId id="10038" r:id="rId17"/>
    <p:sldId id="11916" r:id="rId18"/>
    <p:sldId id="2076137315" r:id="rId19"/>
    <p:sldId id="2076137313" r:id="rId20"/>
    <p:sldId id="2076137314" r:id="rId21"/>
    <p:sldId id="2076137267" r:id="rId22"/>
    <p:sldId id="4395" r:id="rId23"/>
    <p:sldId id="11917" r:id="rId24"/>
    <p:sldId id="2076137329" r:id="rId25"/>
    <p:sldId id="11931" r:id="rId26"/>
    <p:sldId id="2449" r:id="rId27"/>
    <p:sldId id="2076138272" r:id="rId28"/>
    <p:sldId id="2076137913" r:id="rId29"/>
    <p:sldId id="10050" r:id="rId30"/>
    <p:sldId id="10077" r:id="rId31"/>
    <p:sldId id="2076137919" r:id="rId32"/>
    <p:sldId id="2076137914" r:id="rId33"/>
    <p:sldId id="2452" r:id="rId34"/>
    <p:sldId id="330" r:id="rId35"/>
    <p:sldId id="2076137916" r:id="rId36"/>
    <p:sldId id="261" r:id="rId37"/>
    <p:sldId id="262" r:id="rId38"/>
    <p:sldId id="263" r:id="rId39"/>
    <p:sldId id="2076137917" r:id="rId40"/>
    <p:sldId id="2076137920" r:id="rId41"/>
    <p:sldId id="2076137921" r:id="rId42"/>
    <p:sldId id="334" r:id="rId43"/>
    <p:sldId id="2076137918" r:id="rId44"/>
    <p:sldId id="273" r:id="rId45"/>
    <p:sldId id="2076138273" r:id="rId46"/>
    <p:sldId id="2076138274" r:id="rId47"/>
    <p:sldId id="2076137922" r:id="rId48"/>
    <p:sldId id="11934" r:id="rId49"/>
    <p:sldId id="1387" r:id="rId50"/>
    <p:sldId id="2076138103" r:id="rId51"/>
    <p:sldId id="2076138204" r:id="rId52"/>
    <p:sldId id="2076138263" r:id="rId53"/>
    <p:sldId id="2076138205" r:id="rId54"/>
    <p:sldId id="2076138206" r:id="rId55"/>
    <p:sldId id="2076138207" r:id="rId56"/>
    <p:sldId id="2076138264" r:id="rId57"/>
    <p:sldId id="2076138221" r:id="rId58"/>
    <p:sldId id="2076138222" r:id="rId59"/>
    <p:sldId id="2076138265" r:id="rId60"/>
    <p:sldId id="2076138275" r:id="rId61"/>
    <p:sldId id="258" r:id="rId62"/>
    <p:sldId id="2076138276" r:id="rId63"/>
    <p:sldId id="2076137323" r:id="rId64"/>
    <p:sldId id="2076137326" r:id="rId65"/>
    <p:sldId id="2076137923" r:id="rId66"/>
    <p:sldId id="2076137328" r:id="rId67"/>
    <p:sldId id="2076138277" r:id="rId68"/>
    <p:sldId id="11915" r:id="rId69"/>
    <p:sldId id="2076137924" r:id="rId70"/>
    <p:sldId id="2076138279" r:id="rId71"/>
    <p:sldId id="2076137929" r:id="rId72"/>
    <p:sldId id="2076136701" r:id="rId73"/>
    <p:sldId id="2076137265" r:id="rId74"/>
    <p:sldId id="10066" r:id="rId75"/>
    <p:sldId id="10067" r:id="rId76"/>
    <p:sldId id="10069" r:id="rId77"/>
    <p:sldId id="10074" r:id="rId78"/>
    <p:sldId id="10075" r:id="rId79"/>
    <p:sldId id="10072" r:id="rId80"/>
    <p:sldId id="10076" r:id="rId81"/>
    <p:sldId id="2076137925" r:id="rId82"/>
    <p:sldId id="10650" r:id="rId83"/>
    <p:sldId id="2076137726" r:id="rId84"/>
    <p:sldId id="2076137722" r:id="rId85"/>
    <p:sldId id="2076137725" r:id="rId86"/>
    <p:sldId id="2076137926" r:id="rId87"/>
    <p:sldId id="266" r:id="rId88"/>
    <p:sldId id="267" r:id="rId89"/>
    <p:sldId id="2076137927" r:id="rId90"/>
    <p:sldId id="268" r:id="rId91"/>
    <p:sldId id="271" r:id="rId92"/>
    <p:sldId id="274" r:id="rId93"/>
    <p:sldId id="2451" r:id="rId94"/>
    <p:sldId id="2076137930" r:id="rId95"/>
    <p:sldId id="2076138280" r:id="rId96"/>
    <p:sldId id="2076138270" r:id="rId97"/>
    <p:sldId id="2076138208" r:id="rId98"/>
    <p:sldId id="2076138271" r:id="rId99"/>
    <p:sldId id="2076138209" r:id="rId100"/>
    <p:sldId id="2076138236" r:id="rId101"/>
    <p:sldId id="2076138225" r:id="rId102"/>
    <p:sldId id="2076138226"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597" autoAdjust="0"/>
  </p:normalViewPr>
  <p:slideViewPr>
    <p:cSldViewPr snapToGrid="0">
      <p:cViewPr varScale="1">
        <p:scale>
          <a:sx n="82" d="100"/>
          <a:sy n="82" d="100"/>
        </p:scale>
        <p:origin x="60" y="570"/>
      </p:cViewPr>
      <p:guideLst/>
    </p:cSldViewPr>
  </p:slideViewPr>
  <p:notesTextViewPr>
    <p:cViewPr>
      <p:scale>
        <a:sx n="1" d="1"/>
        <a:sy n="1" d="1"/>
      </p:scale>
      <p:origin x="0" y="0"/>
    </p:cViewPr>
  </p:notesTextViewPr>
  <p:sorterViewPr>
    <p:cViewPr varScale="1">
      <p:scale>
        <a:sx n="1" d="1"/>
        <a:sy n="1" d="1"/>
      </p:scale>
      <p:origin x="0" y="-3900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07" Type="http://schemas.openxmlformats.org/officeDocument/2006/relationships/theme" Target="theme/theme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slide" Target="slides/slide95.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viewProps" Target="view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notesMaster" Target="notesMasters/notesMaster1.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7_149A884B.xml><?xml version="1.0" encoding="utf-8"?>
<p188:cmLst xmlns:a="http://schemas.openxmlformats.org/drawingml/2006/main" xmlns:r="http://schemas.openxmlformats.org/officeDocument/2006/relationships" xmlns:p188="http://schemas.microsoft.com/office/powerpoint/2018/8/main">
  <p188:cm id="{F1A43A66-6F3F-46CE-9BE2-7B7F7D5298B3}" authorId="{89C36E6D-4BBC-469A-7E66-BE766B102203}" created="2020-05-01T18:07:07.005">
    <ac:deMkLst xmlns:ac="http://schemas.microsoft.com/office/drawing/2013/main/command">
      <pc:docMk xmlns:pc="http://schemas.microsoft.com/office/powerpoint/2013/main/command"/>
      <pc:sldMk xmlns:pc="http://schemas.microsoft.com/office/powerpoint/2013/main/command" cId="345671755" sldId="11927"/>
      <ac:spMk id="3" creationId="{0D450399-9912-4C7D-A85F-9EA3EAF4F694}"/>
    </ac:deMkLst>
    <p188:txBody>
      <a:bodyPr/>
      <a:lstStyle/>
      <a:p>
        <a:r>
          <a:rPr lang="en-US"/>
          <a:t>This is a busy slide for a brain to take in - If all text on right is needed as part of this being presented - reccomend you reveal those boxes on the right as you go along to bring the learner along.</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33_8C304612.xml><?xml version="1.0" encoding="utf-8"?>
<p188:cmLst xmlns:a="http://schemas.openxmlformats.org/drawingml/2006/main" xmlns:r="http://schemas.openxmlformats.org/officeDocument/2006/relationships" xmlns:p188="http://schemas.microsoft.com/office/powerpoint/2018/8/main">
  <p188:cm id="{B00332AA-DE84-406D-A3B0-C8489853496E}" authorId="{89C36E6D-4BBC-469A-7E66-BE766B102203}" created="2020-05-01T17:19:53.357">
    <pc:sldMkLst xmlns:pc="http://schemas.microsoft.com/office/powerpoint/2013/main/command">
      <pc:docMk/>
      <pc:sldMk cId="2351973906" sldId="2076137267"/>
    </pc:sldMkLst>
    <p188:txBody>
      <a:bodyPr/>
      <a:lstStyle/>
      <a:p>
        <a:r>
          <a:rPr lang="en-US"/>
          <a:t>RECOMMENDATION - If there is a part or parts of the screenshot that is important to call attention to - recommend to draw a red box around to call attention to it.</a:t>
        </a:r>
      </a:p>
    </p188:txBody>
  </p188:cm>
  <p188:cm id="{74BC07D6-0AED-49AE-9802-4CD2EE919FDF}" authorId="{30C98EB3-D430-7189-D220-C51C790661DC}" created="2020-05-01T22:13:29.786">
    <pc:sldMkLst xmlns:pc="http://schemas.microsoft.com/office/powerpoint/2013/main/command">
      <pc:docMk/>
      <pc:sldMk cId="2351973906" sldId="2076137267"/>
    </pc:sldMkLst>
    <p188:txBody>
      <a:bodyPr/>
      <a:lstStyle/>
      <a:p>
        <a:r>
          <a:rPr lang="en-US"/>
          <a:t>Clarify that these are mapping data flows, as there are also wrangling data flows in ADF</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62.svg"/><Relationship Id="rId16" Type="http://schemas.openxmlformats.org/officeDocument/2006/relationships/image" Target="../media/image76.svg"/><Relationship Id="rId1" Type="http://schemas.openxmlformats.org/officeDocument/2006/relationships/image" Target="../media/image61.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62.svg"/><Relationship Id="rId16" Type="http://schemas.openxmlformats.org/officeDocument/2006/relationships/image" Target="../media/image76.svg"/><Relationship Id="rId1" Type="http://schemas.openxmlformats.org/officeDocument/2006/relationships/image" Target="../media/image61.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6/1/2020 7:54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16</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7:54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7:54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29</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7:54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36</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37</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7:54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7:54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44</a:t>
            </a:fld>
            <a:endParaRPr lang="en-US"/>
          </a:p>
        </p:txBody>
      </p:sp>
    </p:spTree>
    <p:extLst>
      <p:ext uri="{BB962C8B-B14F-4D97-AF65-F5344CB8AC3E}">
        <p14:creationId xmlns:p14="http://schemas.microsoft.com/office/powerpoint/2010/main" val="1232920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7:54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6/1/2020 7:54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52</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6/1/2020 7:54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58</a:t>
            </a:fld>
            <a:endParaRPr lang="en-US"/>
          </a:p>
        </p:txBody>
      </p:sp>
    </p:spTree>
    <p:extLst>
      <p:ext uri="{BB962C8B-B14F-4D97-AF65-F5344CB8AC3E}">
        <p14:creationId xmlns:p14="http://schemas.microsoft.com/office/powerpoint/2010/main" val="2881068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62</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7:54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7:54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6/1/2020 7:54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6/1/2020 7:54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7:54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9</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7:54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explain and why needed</a:t>
            </a:r>
          </a:p>
          <a:p>
            <a:r>
              <a:rPr lang="en-US"/>
              <a:t>Check with Gaurav</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12</a:t>
            </a:fld>
            <a:endParaRPr lang="en-US"/>
          </a:p>
        </p:txBody>
      </p:sp>
    </p:spTree>
    <p:extLst>
      <p:ext uri="{BB962C8B-B14F-4D97-AF65-F5344CB8AC3E}">
        <p14:creationId xmlns:p14="http://schemas.microsoft.com/office/powerpoint/2010/main" val="1514974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13</a:t>
            </a:fld>
            <a:endParaRPr lang="en-US"/>
          </a:p>
        </p:txBody>
      </p:sp>
    </p:spTree>
    <p:extLst>
      <p:ext uri="{BB962C8B-B14F-4D97-AF65-F5344CB8AC3E}">
        <p14:creationId xmlns:p14="http://schemas.microsoft.com/office/powerpoint/2010/main" val="1021667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g"/><Relationship Id="rId1" Type="http://schemas.openxmlformats.org/officeDocument/2006/relationships/slideMaster" Target="../slideMasters/slideMaster4.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18636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705113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42426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07310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9354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551599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0617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94668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986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78835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327714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590132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7003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505656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044532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39013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457718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908603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430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11842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83750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74662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6884760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5.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theme" Target="../theme/theme4.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4"/>
          <a:stretch>
            <a:fillRect/>
          </a:stretch>
        </p:blipFill>
        <p:spPr>
          <a:xfrm rot="5400000">
            <a:off x="9208748" y="2991033"/>
            <a:ext cx="6858623" cy="876557"/>
          </a:xfrm>
          <a:prstGeom prst="rect">
            <a:avLst/>
          </a:prstGeom>
        </p:spPr>
      </p:pic>
    </p:spTree>
    <p:custDataLst>
      <p:tags r:id="rId42"/>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528502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66.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9.xml"/><Relationship Id="rId16" Type="http://schemas.openxmlformats.org/officeDocument/2006/relationships/image" Target="../media/image57.svg"/><Relationship Id="rId1" Type="http://schemas.openxmlformats.org/officeDocument/2006/relationships/slideLayout" Target="../slideLayouts/slideLayout66.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microsoft.com/office/2018/10/relationships/comments" Target="../comments/modernComment_7BBF5733_8C304612.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275D_92CE42DF.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7BBF59BF_0.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68.xml"/><Relationship Id="rId5" Type="http://schemas.openxmlformats.org/officeDocument/2006/relationships/image" Target="../media/image84.sv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sv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48.png"/><Relationship Id="rId2" Type="http://schemas.microsoft.com/office/2018/10/relationships/comments" Target="../comments/modernComment_2E9E_B021CD24.xml"/><Relationship Id="rId1" Type="http://schemas.openxmlformats.org/officeDocument/2006/relationships/slideLayout" Target="../slideLayouts/slideLayout56.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sv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1.xml"/><Relationship Id="rId1" Type="http://schemas.openxmlformats.org/officeDocument/2006/relationships/tags" Target="../tags/tag47.xml"/></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65.xml"/></Relationships>
</file>

<file path=ppt/slides/_rels/slide4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image" Target="../media/image97.png"/><Relationship Id="rId1" Type="http://schemas.openxmlformats.org/officeDocument/2006/relationships/slideLayout" Target="../slideLayouts/slideLayout48.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105.sv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svg"/></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11.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svg"/><Relationship Id="rId2" Type="http://schemas.openxmlformats.org/officeDocument/2006/relationships/image" Target="../media/image99.png"/><Relationship Id="rId1" Type="http://schemas.openxmlformats.org/officeDocument/2006/relationships/slideLayout" Target="../slideLayouts/slideLayout48.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3.png"/><Relationship Id="rId10" Type="http://schemas.openxmlformats.org/officeDocument/2006/relationships/image" Target="../media/image107.sv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2.png"/></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65.xml"/><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0.xml"/><Relationship Id="rId1" Type="http://schemas.openxmlformats.org/officeDocument/2006/relationships/tags" Target="../tags/tag4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30.xml"/><Relationship Id="rId1" Type="http://schemas.openxmlformats.org/officeDocument/2006/relationships/slideLayout" Target="../slideLayouts/slideLayout6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2E97_149A884B.xml"/><Relationship Id="rId2" Type="http://schemas.openxmlformats.org/officeDocument/2006/relationships/notesSlide" Target="../notesSlides/notesSlide5.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6.xml"/><Relationship Id="rId4" Type="http://schemas.openxmlformats.org/officeDocument/2006/relationships/image" Target="../media/image124.png"/></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66.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1.xml"/><Relationship Id="rId1" Type="http://schemas.openxmlformats.org/officeDocument/2006/relationships/slideLayout" Target="../slideLayouts/slideLayout66.xml"/><Relationship Id="rId4" Type="http://schemas.openxmlformats.org/officeDocument/2006/relationships/image" Target="../media/image1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jpeg"/><Relationship Id="rId1" Type="http://schemas.openxmlformats.org/officeDocument/2006/relationships/slideLayout" Target="../slideLayouts/slideLayout66.xml"/><Relationship Id="rId6" Type="http://schemas.openxmlformats.org/officeDocument/2006/relationships/image" Target="../media/image131.png"/><Relationship Id="rId5" Type="http://schemas.openxmlformats.org/officeDocument/2006/relationships/image" Target="../media/image130.jpeg"/><Relationship Id="rId4" Type="http://schemas.openxmlformats.org/officeDocument/2006/relationships/image" Target="../media/image129.png"/></Relationships>
</file>

<file path=ppt/slides/_rels/slide6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sv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48.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sv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9.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35.svg"/><Relationship Id="rId2" Type="http://schemas.openxmlformats.org/officeDocument/2006/relationships/notesSlide" Target="../notesSlides/notesSlide6.xml"/><Relationship Id="rId1" Type="http://schemas.openxmlformats.org/officeDocument/2006/relationships/slideLayout" Target="../slideLayouts/slideLayout66.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1.xml"/><Relationship Id="rId1" Type="http://schemas.openxmlformats.org/officeDocument/2006/relationships/tags" Target="../tags/tag50.xml"/></Relationships>
</file>

<file path=ppt/slides/_rels/slide9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hyperlink" Target="http://www.menti.com/" TargetMode="External"/><Relationship Id="rId1" Type="http://schemas.openxmlformats.org/officeDocument/2006/relationships/slideLayout" Target="../slideLayouts/slideLayout36.xml"/></Relationships>
</file>

<file path=ppt/slides/_rels/slide9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94.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11.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svg"/><Relationship Id="rId2" Type="http://schemas.openxmlformats.org/officeDocument/2006/relationships/image" Target="../media/image99.png"/><Relationship Id="rId1" Type="http://schemas.openxmlformats.org/officeDocument/2006/relationships/slideLayout" Target="../slideLayouts/slideLayout48.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3.png"/><Relationship Id="rId10" Type="http://schemas.openxmlformats.org/officeDocument/2006/relationships/image" Target="../media/image107.sv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2.png"/></Relationships>
</file>

<file path=ppt/slides/_rels/slide9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5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p:txBody>
          <a:bodyPr/>
          <a:lstStyle/>
          <a:p>
            <a:r>
              <a:rPr lang="en-US" dirty="0"/>
              <a:t>Welcome to </a:t>
            </a:r>
            <a:br>
              <a:rPr lang="en-US" dirty="0"/>
            </a:br>
            <a:r>
              <a:rPr lang="en-US" dirty="0"/>
              <a:t>Partner Architect Bootcamp: Day 1</a:t>
            </a:r>
          </a:p>
        </p:txBody>
      </p:sp>
      <p:sp>
        <p:nvSpPr>
          <p:cNvPr id="5" name="Text Placeholder 4">
            <a:extLst>
              <a:ext uri="{FF2B5EF4-FFF2-40B4-BE49-F238E27FC236}">
                <a16:creationId xmlns:a16="http://schemas.microsoft.com/office/drawing/2014/main" id="{37B0ACF8-6A3A-4A00-AFCA-1A17165585A3}"/>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a:solidFill>
                  <a:schemeClr val="tx2"/>
                </a:solidFill>
                <a:latin typeface="+mj-lt"/>
              </a:rPr>
              <a:t>Overview</a:t>
            </a:r>
          </a:p>
          <a:p>
            <a:pPr marL="280121" indent="-280121">
              <a:lnSpc>
                <a:spcPct val="150000"/>
              </a:lnSpc>
              <a:buFont typeface="Arial" panose="020B0604020202020204" pitchFamily="34" charset="0"/>
              <a:buChar char="•"/>
            </a:pPr>
            <a:r>
              <a:rPr lang="en-US" sz="1765">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a:solidFill>
                  <a:schemeClr val="tx1"/>
                </a:solidFill>
                <a:cs typeface="Segoe UI" panose="020B0502040204020203" pitchFamily="34" charset="0"/>
              </a:rPr>
              <a:t>Load data by manual execution of pipeline or by orchestration.</a:t>
            </a:r>
          </a:p>
          <a:p>
            <a:r>
              <a:rPr lang="en-US" sz="1961" b="1">
                <a:solidFill>
                  <a:schemeClr val="tx2"/>
                </a:solidFill>
                <a:latin typeface="+mj-lt"/>
              </a:rPr>
              <a:t>Benefits</a:t>
            </a:r>
            <a:endParaRPr lang="en-US" sz="1800" b="1">
              <a:solidFill>
                <a:schemeClr val="tx2"/>
              </a:solidFill>
              <a:latin typeface="+mj-lt"/>
            </a:endParaRP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Graphical development experience.</a:t>
            </a:r>
          </a:p>
          <a:p>
            <a:pPr>
              <a:lnSpc>
                <a:spcPct val="150000"/>
              </a:lnSpc>
            </a:pPr>
            <a:endParaRPr lang="en-US" sz="1600">
              <a:solidFill>
                <a:schemeClr val="tx1"/>
              </a:solidFill>
              <a:cs typeface="Segoe UI" panose="020B0502040204020203" pitchFamily="34" charset="0"/>
            </a:endParaRPr>
          </a:p>
          <a:p>
            <a:endParaRPr lang="en-US"/>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7229" y="168592"/>
            <a:ext cx="7419566" cy="757914"/>
          </a:xfrm>
        </p:spPr>
        <p:txBody>
          <a:bodyPr/>
          <a:lstStyle/>
          <a:p>
            <a:r>
              <a:rPr lang="en-US"/>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999630"/>
            <a:ext cx="5555177" cy="5559347"/>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Integration runtimes are the compute infrastructure used by Pipelines to provide the data integration capabilities across different network environments. An integration runtime provides the bridge between the activity and linked services.</a:t>
            </a:r>
            <a:endParaRPr lang="en-US" sz="1765">
              <a:latin typeface="Segoe UI"/>
            </a:endParaRPr>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Azure Integration Runtime or Self-Hosted Integration Runtime</a:t>
            </a:r>
          </a:p>
          <a:p>
            <a:pPr marL="280121" indent="-280121">
              <a:lnSpc>
                <a:spcPct val="110000"/>
              </a:lnSpc>
              <a:spcBef>
                <a:spcPts val="600"/>
              </a:spcBef>
              <a:spcAft>
                <a:spcPts val="600"/>
              </a:spcAft>
              <a:buFont typeface="Arial" panose="020B0604020202020204" pitchFamily="34" charset="0"/>
              <a:buChar char="•"/>
            </a:pPr>
            <a:r>
              <a:rPr lang="en-US" sz="1765"/>
              <a:t>Azure Integration Runtime – provides fully managed, serverless compute in Azure</a:t>
            </a:r>
          </a:p>
          <a:p>
            <a:pPr marL="280121" indent="-280121">
              <a:lnSpc>
                <a:spcPct val="110000"/>
              </a:lnSpc>
              <a:spcBef>
                <a:spcPts val="600"/>
              </a:spcBef>
              <a:spcAft>
                <a:spcPts val="600"/>
              </a:spcAft>
              <a:buFont typeface="Arial" panose="020B0604020202020204" pitchFamily="34" charset="0"/>
              <a:buChar char="•"/>
            </a:pPr>
            <a:r>
              <a:rPr lang="en-US" sz="1765"/>
              <a:t>Self-Hosted Integration Runtime – use compute resources in on-premises machine or a VM inside private network</a:t>
            </a:r>
          </a:p>
          <a:p>
            <a:pPr>
              <a:lnSpc>
                <a:spcPct val="110000"/>
              </a:lnSpc>
              <a:spcBef>
                <a:spcPts val="600"/>
              </a:spcBef>
              <a:spcAft>
                <a:spcPts val="600"/>
              </a:spcAft>
            </a:pPr>
            <a:endParaRPr lang="en-US" sz="1765"/>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5982406" y="1119541"/>
            <a:ext cx="6058750" cy="2573144"/>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274902" y="223476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501619" y="1194636"/>
            <a:ext cx="597074" cy="1161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7851297" y="2772030"/>
            <a:ext cx="3367548" cy="3961086"/>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447928" y="1882781"/>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045002" y="2005174"/>
            <a:ext cx="1188551" cy="76685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Linked services define the connection information needed to connect to external resources.</a:t>
            </a:r>
          </a:p>
          <a:p>
            <a:pPr>
              <a:lnSpc>
                <a:spcPct val="110000"/>
              </a:lnSpc>
              <a:spcBef>
                <a:spcPts val="600"/>
              </a:spcBef>
              <a:spcAft>
                <a:spcPts val="600"/>
              </a:spcAft>
            </a:pPr>
            <a:endParaRPr lang="en-US" sz="1765"/>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a:t>Represents data store </a:t>
            </a:r>
            <a:r>
              <a:rPr lang="en-US" sz="1765" i="1"/>
              <a:t>or</a:t>
            </a:r>
            <a:r>
              <a:rPr lang="en-US" sz="1765"/>
              <a:t> compute resources</a:t>
            </a:r>
          </a:p>
          <a:p>
            <a:pPr>
              <a:lnSpc>
                <a:spcPct val="110000"/>
              </a:lnSpc>
              <a:spcBef>
                <a:spcPts val="600"/>
              </a:spcBef>
              <a:spcAft>
                <a:spcPts val="600"/>
              </a:spcAft>
            </a:pPr>
            <a:endParaRPr lang="en-US" sz="1765"/>
          </a:p>
          <a:p>
            <a:pPr>
              <a:lnSpc>
                <a:spcPct val="110000"/>
              </a:lnSpc>
              <a:spcBef>
                <a:spcPts val="600"/>
              </a:spcBef>
              <a:spcAft>
                <a:spcPts val="600"/>
              </a:spcAft>
            </a:pPr>
            <a:endParaRPr lang="en-US" sz="1961">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3"/>
          <a:srcRect t="15510" b="9660"/>
          <a:stretch/>
        </p:blipFill>
        <p:spPr>
          <a:xfrm>
            <a:off x="2725018" y="2036784"/>
            <a:ext cx="9300522" cy="4598179"/>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7229" y="1095625"/>
            <a:ext cx="11406961" cy="867624"/>
          </a:xfrm>
        </p:spPr>
        <p:txBody>
          <a:bodyPr/>
          <a:lstStyle/>
          <a:p>
            <a:pPr>
              <a:lnSpc>
                <a:spcPct val="100000"/>
              </a:lnSpc>
              <a:spcAft>
                <a:spcPts val="1000"/>
              </a:spcAft>
            </a:pPr>
            <a:r>
              <a:rPr lang="en-US" sz="1961" dirty="0">
                <a:solidFill>
                  <a:schemeClr val="tx1"/>
                </a:solidFill>
              </a:rPr>
              <a:t>Mapping Data flows are pipeline activities providing a visual way of specifying how to transform data.</a:t>
            </a:r>
          </a:p>
          <a:p>
            <a:pPr>
              <a:lnSpc>
                <a:spcPct val="100000"/>
              </a:lnSpc>
              <a:spcAft>
                <a:spcPts val="1000"/>
              </a:spcAft>
            </a:pPr>
            <a:r>
              <a:rPr lang="en-US" sz="1961" dirty="0">
                <a:solidFill>
                  <a:schemeClr val="tx1"/>
                </a:solidFill>
              </a:rPr>
              <a:t>Provides a code-free experience.</a:t>
            </a: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3"/>
          <a:stretch>
            <a:fillRect/>
          </a:stretch>
        </p:blipFill>
        <p:spPr>
          <a:xfrm>
            <a:off x="5607731" y="223039"/>
            <a:ext cx="4280079" cy="5128096"/>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4"/>
          <a:srcRect l="-2" r="34001" b="20799"/>
          <a:stretch/>
        </p:blipFill>
        <p:spPr>
          <a:xfrm>
            <a:off x="6566080" y="4116869"/>
            <a:ext cx="5485622" cy="2468530"/>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381677" y="4343271"/>
            <a:ext cx="638084" cy="17142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CADBA02C-426E-C544-BACC-6D66DBAA0E34}"/>
              </a:ext>
            </a:extLst>
          </p:cNvPr>
          <p:cNvSpPr txBox="1"/>
          <p:nvPr/>
        </p:nvSpPr>
        <p:spPr>
          <a:xfrm>
            <a:off x="1180394" y="956893"/>
            <a:ext cx="371798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309643" y="1176815"/>
            <a:ext cx="874317" cy="230832"/>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lumMod val="50000"/>
                      <a:lumOff val="50000"/>
                    </a:srgbClr>
                  </a:solidFill>
                  <a:latin typeface="Segoe UI" panose="020B0502040204020203" pitchFamily="34" charset="0"/>
                  <a:cs typeface="Segoe UI" panose="020B0502040204020203" pitchFamily="34" charset="0"/>
                </a:rPr>
                <a:t>7</a:t>
              </a: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309643" y="1431793"/>
            <a:ext cx="874317" cy="230832"/>
            <a:chOff x="4673935" y="1201464"/>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312306"/>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201464"/>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lumMod val="50000"/>
                      <a:lumOff val="50000"/>
                    </a:srgbClr>
                  </a:solidFill>
                  <a:latin typeface="Segoe UI" panose="020B0502040204020203" pitchFamily="34" charset="0"/>
                  <a:cs typeface="Segoe UI" panose="020B0502040204020203" pitchFamily="34" charset="0"/>
                </a:rPr>
                <a:t>7</a:t>
              </a: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41891" y="2542925"/>
            <a:ext cx="942051" cy="230832"/>
            <a:chOff x="4628701" y="1639575"/>
            <a:chExt cx="629099"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28701" y="1639575"/>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309643" y="1783885"/>
            <a:ext cx="874317" cy="230832"/>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lumMod val="50000"/>
                      <a:lumOff val="50000"/>
                    </a:srgbClr>
                  </a:solidFill>
                  <a:latin typeface="Segoe UI" panose="020B0502040204020203" pitchFamily="34" charset="0"/>
                  <a:cs typeface="Segoe UI" panose="020B0502040204020203" pitchFamily="34" charset="0"/>
                </a:rPr>
                <a:t>8</a:t>
              </a: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10026" y="2776841"/>
            <a:ext cx="973935" cy="230832"/>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lumMod val="50000"/>
                      <a:lumOff val="50000"/>
                    </a:srgbClr>
                  </a:solidFill>
                  <a:latin typeface="Segoe UI" panose="020B0502040204020203" pitchFamily="34" charset="0"/>
                  <a:cs typeface="Segoe UI" panose="020B0502040204020203" pitchFamily="34" charset="0"/>
                </a:rPr>
                <a:t>9</a:t>
              </a: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10024" y="4091130"/>
            <a:ext cx="973937" cy="230832"/>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10024" y="3508698"/>
            <a:ext cx="973937" cy="230832"/>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10:00</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06458" y="5136498"/>
            <a:ext cx="973937" cy="230832"/>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12:15</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06458" y="4349858"/>
            <a:ext cx="977501" cy="230832"/>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11:15</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06456" y="4717937"/>
            <a:ext cx="977503" cy="230832"/>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11:45</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06452" y="5326856"/>
            <a:ext cx="977507" cy="230832"/>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13:15</a:t>
              </a:r>
            </a:p>
          </p:txBody>
        </p:sp>
      </p:grpSp>
      <p:sp>
        <p:nvSpPr>
          <p:cNvPr id="121" name="Rectangle 120">
            <a:extLst>
              <a:ext uri="{FF2B5EF4-FFF2-40B4-BE49-F238E27FC236}">
                <a16:creationId xmlns:a16="http://schemas.microsoft.com/office/drawing/2014/main" id="{E4EA95DF-F464-5241-8906-C596921312D1}"/>
              </a:ext>
            </a:extLst>
          </p:cNvPr>
          <p:cNvSpPr/>
          <p:nvPr/>
        </p:nvSpPr>
        <p:spPr>
          <a:xfrm>
            <a:off x="1187530" y="1267218"/>
            <a:ext cx="3703719" cy="177259"/>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solidFill>
                <a:latin typeface="Segoe UI" panose="020B0502040204020203" pitchFamily="34" charset="0"/>
                <a:cs typeface="Segoe UI" panose="020B0502040204020203" pitchFamily="34" charset="0"/>
              </a:rPr>
              <a:t>Track kickoff</a:t>
            </a:r>
            <a:endPar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2" name="Rectangle 121">
            <a:extLst>
              <a:ext uri="{FF2B5EF4-FFF2-40B4-BE49-F238E27FC236}">
                <a16:creationId xmlns:a16="http://schemas.microsoft.com/office/drawing/2014/main" id="{D8166A60-4A1A-A544-BB1E-FE2AC8354AA4}"/>
              </a:ext>
            </a:extLst>
          </p:cNvPr>
          <p:cNvSpPr/>
          <p:nvPr/>
        </p:nvSpPr>
        <p:spPr>
          <a:xfrm>
            <a:off x="1187530" y="1504318"/>
            <a:ext cx="3703719" cy="316913"/>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Demo Walkthrough – MDW in Action</a:t>
            </a:r>
          </a:p>
        </p:txBody>
      </p:sp>
      <p:sp>
        <p:nvSpPr>
          <p:cNvPr id="123" name="Rectangle 122">
            <a:extLst>
              <a:ext uri="{FF2B5EF4-FFF2-40B4-BE49-F238E27FC236}">
                <a16:creationId xmlns:a16="http://schemas.microsoft.com/office/drawing/2014/main" id="{5300BFD2-26ED-7D43-BD44-02AA80527AED}"/>
              </a:ext>
            </a:extLst>
          </p:cNvPr>
          <p:cNvSpPr/>
          <p:nvPr/>
        </p:nvSpPr>
        <p:spPr>
          <a:xfrm>
            <a:off x="1187530" y="2633709"/>
            <a:ext cx="3703719" cy="174265"/>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4" name="Rectangle 123">
            <a:extLst>
              <a:ext uri="{FF2B5EF4-FFF2-40B4-BE49-F238E27FC236}">
                <a16:creationId xmlns:a16="http://schemas.microsoft.com/office/drawing/2014/main" id="{2734DA84-63F0-A34B-9576-E1EC3045297A}"/>
              </a:ext>
            </a:extLst>
          </p:cNvPr>
          <p:cNvSpPr/>
          <p:nvPr/>
        </p:nvSpPr>
        <p:spPr>
          <a:xfrm>
            <a:off x="1187530" y="1870670"/>
            <a:ext cx="3703719" cy="697059"/>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25" name="Rectangle 124">
            <a:extLst>
              <a:ext uri="{FF2B5EF4-FFF2-40B4-BE49-F238E27FC236}">
                <a16:creationId xmlns:a16="http://schemas.microsoft.com/office/drawing/2014/main" id="{89848667-D587-5643-851D-CB841374C899}"/>
              </a:ext>
            </a:extLst>
          </p:cNvPr>
          <p:cNvSpPr/>
          <p:nvPr/>
        </p:nvSpPr>
        <p:spPr>
          <a:xfrm>
            <a:off x="1187530" y="2860922"/>
            <a:ext cx="3703719" cy="697059"/>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Breakout Activity: Data Lake Design &amp; Security Considerations</a:t>
            </a:r>
          </a:p>
        </p:txBody>
      </p:sp>
      <p:sp>
        <p:nvSpPr>
          <p:cNvPr id="126" name="Rectangle 125">
            <a:extLst>
              <a:ext uri="{FF2B5EF4-FFF2-40B4-BE49-F238E27FC236}">
                <a16:creationId xmlns:a16="http://schemas.microsoft.com/office/drawing/2014/main" id="{B3ECAFCB-43E8-414C-ABD6-A3A7652F2786}"/>
              </a:ext>
            </a:extLst>
          </p:cNvPr>
          <p:cNvSpPr/>
          <p:nvPr/>
        </p:nvSpPr>
        <p:spPr>
          <a:xfrm>
            <a:off x="1187530" y="4188943"/>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1187530" y="3607421"/>
            <a:ext cx="3703719" cy="522795"/>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1</a:t>
            </a:r>
          </a:p>
        </p:txBody>
      </p:sp>
      <p:sp>
        <p:nvSpPr>
          <p:cNvPr id="128" name="Rectangle 127">
            <a:extLst>
              <a:ext uri="{FF2B5EF4-FFF2-40B4-BE49-F238E27FC236}">
                <a16:creationId xmlns:a16="http://schemas.microsoft.com/office/drawing/2014/main" id="{7D7A5CFA-9BB2-A34B-870B-E76B6EE1DE1B}"/>
              </a:ext>
            </a:extLst>
          </p:cNvPr>
          <p:cNvSpPr/>
          <p:nvPr/>
        </p:nvSpPr>
        <p:spPr>
          <a:xfrm>
            <a:off x="1187530" y="5225656"/>
            <a:ext cx="3703719" cy="17426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Long Break</a:t>
            </a:r>
          </a:p>
        </p:txBody>
      </p:sp>
      <p:sp>
        <p:nvSpPr>
          <p:cNvPr id="129" name="Rectangle 128">
            <a:extLst>
              <a:ext uri="{FF2B5EF4-FFF2-40B4-BE49-F238E27FC236}">
                <a16:creationId xmlns:a16="http://schemas.microsoft.com/office/drawing/2014/main" id="{960494EA-7B87-C345-A1A9-4A1BA0CAEF56}"/>
              </a:ext>
            </a:extLst>
          </p:cNvPr>
          <p:cNvSpPr/>
          <p:nvPr/>
        </p:nvSpPr>
        <p:spPr>
          <a:xfrm>
            <a:off x="1187530" y="4439302"/>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130" name="Rectangle 129">
            <a:extLst>
              <a:ext uri="{FF2B5EF4-FFF2-40B4-BE49-F238E27FC236}">
                <a16:creationId xmlns:a16="http://schemas.microsoft.com/office/drawing/2014/main" id="{5806FEEF-28DD-0D4B-B01D-CD9D899A501D}"/>
              </a:ext>
            </a:extLst>
          </p:cNvPr>
          <p:cNvSpPr/>
          <p:nvPr/>
        </p:nvSpPr>
        <p:spPr>
          <a:xfrm>
            <a:off x="1187530" y="4820190"/>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Q&amp;A Activity: Data Engineering Discussion</a:t>
            </a:r>
          </a:p>
        </p:txBody>
      </p:sp>
      <p:sp>
        <p:nvSpPr>
          <p:cNvPr id="131" name="Rectangle 130">
            <a:extLst>
              <a:ext uri="{FF2B5EF4-FFF2-40B4-BE49-F238E27FC236}">
                <a16:creationId xmlns:a16="http://schemas.microsoft.com/office/drawing/2014/main" id="{F7F25FE6-BA7D-D642-9881-5B4859CA133D}"/>
              </a:ext>
            </a:extLst>
          </p:cNvPr>
          <p:cNvSpPr/>
          <p:nvPr/>
        </p:nvSpPr>
        <p:spPr>
          <a:xfrm>
            <a:off x="1187530" y="5417281"/>
            <a:ext cx="3703719" cy="69705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2</a:t>
            </a:r>
          </a:p>
        </p:txBody>
      </p:sp>
      <p:sp>
        <p:nvSpPr>
          <p:cNvPr id="132" name="Rectangle 131">
            <a:extLst>
              <a:ext uri="{FF2B5EF4-FFF2-40B4-BE49-F238E27FC236}">
                <a16:creationId xmlns:a16="http://schemas.microsoft.com/office/drawing/2014/main" id="{E1770FE2-8A2F-CF48-9AC8-DE58FDF6E706}"/>
              </a:ext>
            </a:extLst>
          </p:cNvPr>
          <p:cNvSpPr/>
          <p:nvPr/>
        </p:nvSpPr>
        <p:spPr>
          <a:xfrm>
            <a:off x="1180394" y="6183521"/>
            <a:ext cx="3703719" cy="208250"/>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End of Day</a:t>
            </a:r>
          </a:p>
        </p:txBody>
      </p:sp>
      <p:grpSp>
        <p:nvGrpSpPr>
          <p:cNvPr id="133" name="Group 132">
            <a:extLst>
              <a:ext uri="{FF2B5EF4-FFF2-40B4-BE49-F238E27FC236}">
                <a16:creationId xmlns:a16="http://schemas.microsoft.com/office/drawing/2014/main" id="{23492B16-9D6F-4D4F-BF36-5ADD0F1712F0}"/>
              </a:ext>
            </a:extLst>
          </p:cNvPr>
          <p:cNvGrpSpPr/>
          <p:nvPr/>
        </p:nvGrpSpPr>
        <p:grpSpPr>
          <a:xfrm>
            <a:off x="199328" y="6097022"/>
            <a:ext cx="978378" cy="230832"/>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14:15</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four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dirty="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Breakout Activity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5101770"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Breakout Activity: </a:t>
            </a:r>
            <a:r>
              <a:rPr kumimoji="0" lang="en-US" sz="1100" b="0" i="0" u="none" strike="noStrike" kern="1200" cap="none" spc="0" normalizeH="0" baseline="0" noProof="0" dirty="0">
                <a:ln>
                  <a:noFill/>
                </a:ln>
                <a:solidFill>
                  <a:srgbClr val="000000"/>
                </a:solidFill>
                <a:effectLst/>
                <a:uLnTx/>
                <a:uFillTx/>
                <a:latin typeface="Segoe UI"/>
                <a:ea typeface="+mn-ea"/>
                <a:cs typeface="+mn-cs"/>
              </a:rPr>
              <a:t>“Meet Now” function in Teams Table Group channel </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supported activity in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Pig</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U-SQL</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Switch</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a:t>Ingesting files into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latin typeface="+mn-lt"/>
              </a:rPr>
              <a:t>Overview</a:t>
            </a:r>
            <a:endParaRPr lang="en-US" sz="3137" b="1">
              <a:solidFill>
                <a:schemeClr val="tx2"/>
              </a:solidFill>
              <a:latin typeface="+mn-lt"/>
            </a:endParaRPr>
          </a:p>
          <a:p>
            <a:pPr>
              <a:lnSpc>
                <a:spcPct val="150000"/>
              </a:lnSpc>
            </a:pPr>
            <a:r>
              <a:rPr lang="en-US" sz="1765">
                <a:latin typeface="+mn-lt"/>
              </a:rPr>
              <a:t>Creates an external table and then exports results of the Select statement. These operations will import data into the database for the duration of the query</a:t>
            </a:r>
          </a:p>
          <a:p>
            <a:endParaRPr lang="en-US" sz="1765">
              <a:latin typeface="+mn-lt"/>
            </a:endParaRPr>
          </a:p>
          <a:p>
            <a:pPr marL="0" indent="0">
              <a:buNone/>
            </a:pPr>
            <a:r>
              <a:rPr lang="en-US" sz="1961" b="1">
                <a:latin typeface="+mn-lt"/>
              </a:rPr>
              <a:t>Steps:</a:t>
            </a:r>
          </a:p>
          <a:p>
            <a:pPr marL="457112" indent="-457112">
              <a:buFont typeface="Wingdings" panose="05000000000000000000" pitchFamily="2" charset="2"/>
              <a:buAutoNum type="arabicPeriod"/>
            </a:pPr>
            <a:r>
              <a:rPr lang="en-US" sz="1765">
                <a:latin typeface="+mn-lt"/>
              </a:rPr>
              <a:t>Create Master Key</a:t>
            </a:r>
          </a:p>
          <a:p>
            <a:pPr marL="457112" indent="-457112">
              <a:buFont typeface="Wingdings" panose="05000000000000000000" pitchFamily="2" charset="2"/>
              <a:buAutoNum type="arabicPeriod"/>
            </a:pPr>
            <a:r>
              <a:rPr lang="en-US" sz="1765">
                <a:latin typeface="+mn-lt"/>
              </a:rPr>
              <a:t>Create Credentials</a:t>
            </a:r>
          </a:p>
          <a:p>
            <a:pPr marL="457112" indent="-457112">
              <a:buFont typeface="Wingdings" panose="05000000000000000000" pitchFamily="2" charset="2"/>
              <a:buAutoNum type="arabicPeriod"/>
            </a:pPr>
            <a:r>
              <a:rPr lang="en-US" sz="1765">
                <a:latin typeface="+mn-lt"/>
              </a:rPr>
              <a:t>Create External Data Source</a:t>
            </a:r>
          </a:p>
          <a:p>
            <a:pPr marL="457112" indent="-457112">
              <a:buFont typeface="Wingdings" panose="05000000000000000000" pitchFamily="2" charset="2"/>
              <a:buAutoNum type="arabicPeriod"/>
            </a:pPr>
            <a:r>
              <a:rPr lang="en-US" sz="1765">
                <a:latin typeface="+mn-lt"/>
              </a:rPr>
              <a:t>Create External Data Format</a:t>
            </a:r>
          </a:p>
          <a:p>
            <a:pPr marL="457112" indent="-457112">
              <a:buFont typeface="Wingdings" panose="05000000000000000000" pitchFamily="2" charset="2"/>
              <a:buAutoNum type="arabicPeriod"/>
            </a:pPr>
            <a:r>
              <a:rPr lang="en-US" sz="1765">
                <a:latin typeface="+mn-lt"/>
              </a:rPr>
              <a:t>Create External Table</a:t>
            </a:r>
          </a:p>
          <a:p>
            <a:endParaRPr lang="en-US" sz="2745"/>
          </a:p>
          <a:p>
            <a:endParaRPr lang="en-US" sz="2745"/>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MASTER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KEY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ENCRYPTION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PASSWORD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'S0me!nfo'</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DATABASE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SCOPED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my_account</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SECRET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0000FF"/>
                </a:solidFill>
                <a:highlight>
                  <a:srgbClr val="FFFFFF"/>
                </a:highlight>
                <a:latin typeface="Calibri" panose="020F0502020204030204" pitchFamily="34" charset="0"/>
                <a:cs typeface="Calibri" panose="020F0502020204030204" pitchFamily="34" charset="0"/>
              </a:rPr>
              <a:t>LOCATION</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FF0000"/>
                </a:solidFill>
                <a:highlight>
                  <a:srgbClr val="FFFFFF"/>
                </a:highlight>
                <a:latin typeface="Calibri" panose="020F0502020204030204" pitchFamily="34" charset="0"/>
                <a:cs typeface="Calibri" panose="020F0502020204030204" pitchFamily="34" charset="0"/>
              </a:rPr>
              <a:t>'</a:t>
            </a:r>
            <a:r>
              <a:rPr lang="fr-FR" sz="1200" err="1">
                <a:solidFill>
                  <a:srgbClr val="FF0000"/>
                </a:solidFill>
                <a:highlight>
                  <a:srgbClr val="FFFFFF"/>
                </a:highlight>
                <a:latin typeface="Calibri" panose="020F0502020204030204" pitchFamily="34" charset="0"/>
                <a:cs typeface="Calibri" panose="020F0502020204030204" pitchFamily="34" charset="0"/>
              </a:rPr>
              <a:t>wasbs</a:t>
            </a:r>
            <a:r>
              <a:rPr lang="fr-FR" sz="120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HADOOP</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FORMAT_TYPE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DELIMITEDTEXT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FORMAT_OPTIONS</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FIRST_ROW</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2</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TABLE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LOCATION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'/files/Customer'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DATA_SOURCE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FILE_FORMAT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a:solidFill>
                  <a:srgbClr val="000000"/>
                </a:solidFill>
                <a:highlight>
                  <a:srgbClr val="FFFFFF"/>
                </a:highlight>
                <a:latin typeface="Calibri" panose="020F0502020204030204" pitchFamily="34" charset="0"/>
                <a:cs typeface="Calibri" panose="020F0502020204030204" pitchFamily="34" charset="0"/>
              </a:rPr>
              <a:t> T1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T2</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OPTION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HASH</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343736"/>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45"/>
              </a:spcBef>
              <a:buFont typeface="Arial"/>
              <a:buChar char="•"/>
              <a:tabLst>
                <a:tab pos="698366" algn="l"/>
              </a:tabLst>
            </a:pPr>
            <a:r>
              <a:rPr lang="en-US" sz="2000" spc="-10" dirty="0">
                <a:cs typeface="Calibri"/>
              </a:rPr>
              <a:t>Currently </a:t>
            </a:r>
            <a:r>
              <a:rPr lang="en-US" sz="2000" dirty="0">
                <a:cs typeface="Calibri"/>
              </a:rPr>
              <a:t>in</a:t>
            </a:r>
            <a:r>
              <a:rPr lang="en-US" sz="2000" spc="-20" dirty="0">
                <a:cs typeface="Calibri"/>
              </a:rPr>
              <a:t> </a:t>
            </a:r>
            <a:r>
              <a:rPr lang="en-US" sz="2000" spc="-10" dirty="0">
                <a:cs typeface="Calibri"/>
              </a:rPr>
              <a:t>Preview</a:t>
            </a:r>
            <a:endParaRPr lang="en-US" sz="2000" dirty="0">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a:t>Best Practices for Ingest</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MDW in Action</a:t>
            </a:r>
          </a:p>
        </p:txBody>
      </p:sp>
      <p:sp>
        <p:nvSpPr>
          <p:cNvPr id="2" name="Text Placeholder 1">
            <a:extLst>
              <a:ext uri="{FF2B5EF4-FFF2-40B4-BE49-F238E27FC236}">
                <a16:creationId xmlns:a16="http://schemas.microsoft.com/office/drawing/2014/main" id="{AAC2DA09-570A-42DE-A731-7884CA1B33FA}"/>
              </a:ext>
            </a:extLst>
          </p:cNvPr>
          <p:cNvSpPr>
            <a:spLocks noGrp="1"/>
          </p:cNvSpPr>
          <p:nvPr>
            <p:ph type="body" sz="quarter" idx="4294967295"/>
          </p:nvPr>
        </p:nvSpPr>
        <p:spPr>
          <a:xfrm>
            <a:off x="588262" y="3976688"/>
            <a:ext cx="8555737" cy="947952"/>
          </a:xfrm>
        </p:spPr>
        <p:txBody>
          <a:bodyPr/>
          <a:lstStyle/>
          <a:p>
            <a:pPr marL="0" indent="0">
              <a:buNone/>
            </a:pPr>
            <a:r>
              <a:rPr lang="en-US" dirty="0">
                <a:solidFill>
                  <a:schemeClr val="bg1"/>
                </a:solidFill>
              </a:rPr>
              <a:t>Ciprian Jichici </a:t>
            </a:r>
          </a:p>
          <a:p>
            <a:pPr marL="0" indent="0">
              <a:buNone/>
            </a:pPr>
            <a:r>
              <a:rPr lang="en-US" dirty="0">
                <a:solidFill>
                  <a:schemeClr val="bg1"/>
                </a:solidFill>
              </a:rPr>
              <a:t>Zoiner Tejada</a:t>
            </a:r>
          </a:p>
        </p:txBody>
      </p:sp>
    </p:spTree>
    <p:extLst>
      <p:ext uri="{BB962C8B-B14F-4D97-AF65-F5344CB8AC3E}">
        <p14:creationId xmlns:p14="http://schemas.microsoft.com/office/powerpoint/2010/main" val="37559125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a:latin typeface="+mn-lt"/>
              </a:rPr>
              <a:t>Fastest is done by batch:</a:t>
            </a:r>
          </a:p>
          <a:p>
            <a:pPr marL="336145" indent="-336145">
              <a:buFont typeface="Arial" panose="020B0604020202020204" pitchFamily="34" charset="0"/>
              <a:buChar char="•"/>
            </a:pPr>
            <a:r>
              <a:rPr lang="en-US" sz="2353">
                <a:latin typeface="+mn-lt"/>
              </a:rPr>
              <a:t>Extract from data source to multiple CSV/Parquet files</a:t>
            </a:r>
          </a:p>
          <a:p>
            <a:pPr marL="336145" indent="-336145">
              <a:buFont typeface="Arial" panose="020B0604020202020204" pitchFamily="34" charset="0"/>
              <a:buChar char="•"/>
            </a:pPr>
            <a:r>
              <a:rPr lang="en-US" sz="2353">
                <a:latin typeface="+mn-lt"/>
              </a:rPr>
              <a:t>Use </a:t>
            </a:r>
            <a:r>
              <a:rPr lang="en-US" sz="2353" err="1">
                <a:latin typeface="+mn-lt"/>
              </a:rPr>
              <a:t>AzCopy</a:t>
            </a:r>
            <a:r>
              <a:rPr lang="en-US" sz="2353">
                <a:latin typeface="+mn-lt"/>
              </a:rPr>
              <a:t> to upload to ADLS</a:t>
            </a:r>
          </a:p>
          <a:p>
            <a:endParaRPr lang="en-US" sz="2353">
              <a:latin typeface="+mn-lt"/>
            </a:endParaRPr>
          </a:p>
          <a:p>
            <a:r>
              <a:rPr lang="en-US" sz="2353" b="1">
                <a:latin typeface="+mn-lt"/>
              </a:rPr>
              <a:t>Alternative is query-insert:</a:t>
            </a:r>
          </a:p>
          <a:p>
            <a:pPr marL="336145" indent="-336145">
              <a:buFont typeface="Arial" panose="020B0604020202020204" pitchFamily="34" charset="0"/>
              <a:buChar char="•"/>
            </a:pPr>
            <a:r>
              <a:rPr lang="en-US" sz="2353">
                <a:latin typeface="+mn-lt"/>
              </a:rPr>
              <a:t>Set up SSIS self-hosted integration runtime on-premises</a:t>
            </a:r>
          </a:p>
          <a:p>
            <a:pPr marL="336145" indent="-336145">
              <a:buFont typeface="Arial" panose="020B0604020202020204" pitchFamily="34" charset="0"/>
              <a:buChar char="•"/>
            </a:pPr>
            <a:r>
              <a:rPr lang="en-US" sz="2353">
                <a:latin typeface="+mn-lt"/>
              </a:rPr>
              <a:t>Use Synapse Pipeline to extract/copy</a:t>
            </a:r>
          </a:p>
          <a:p>
            <a:pPr marL="336145" indent="-336145">
              <a:buFont typeface="Arial" panose="020B0604020202020204" pitchFamily="34" charset="0"/>
              <a:buChar char="•"/>
            </a:pPr>
            <a:r>
              <a:rPr lang="en-US" sz="2353">
                <a:latin typeface="+mn-lt"/>
              </a:rPr>
              <a:t>Use Synapse Pipeline to execute load procedure</a:t>
            </a:r>
          </a:p>
          <a:p>
            <a:endParaRPr lang="en-US" sz="2353">
              <a:latin typeface="+mn-lt"/>
            </a:endParaRPr>
          </a:p>
          <a:p>
            <a:r>
              <a:rPr lang="en-US" sz="2353" b="1">
                <a:latin typeface="+mn-lt"/>
              </a:rPr>
              <a:t>Large Migrations:</a:t>
            </a:r>
          </a:p>
          <a:p>
            <a:pPr marL="336145" indent="-336145">
              <a:buFont typeface="Arial" panose="020B0604020202020204" pitchFamily="34" charset="0"/>
              <a:buChar char="•"/>
            </a:pPr>
            <a:r>
              <a:rPr lang="en-US" sz="2353">
                <a:latin typeface="+mn-lt"/>
              </a:rPr>
              <a:t>Use Azure Data Box where available</a:t>
            </a:r>
          </a:p>
          <a:p>
            <a:endParaRPr lang="en-US" sz="2353">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a:t>Look out for these file format challenges…</a:t>
            </a:r>
          </a:p>
          <a:p>
            <a:pPr lvl="1"/>
            <a:r>
              <a:rPr lang="en-US"/>
              <a:t>Invalid file format</a:t>
            </a:r>
          </a:p>
          <a:p>
            <a:pPr marL="564701" lvl="1" indent="-336145">
              <a:buFont typeface="Arial" panose="020B0604020202020204" pitchFamily="34" charset="0"/>
              <a:buChar char="•"/>
            </a:pPr>
            <a:r>
              <a:rPr lang="en-US"/>
              <a:t>Multiple row types</a:t>
            </a:r>
          </a:p>
          <a:p>
            <a:pPr marL="564701" lvl="1" indent="-336145">
              <a:buFont typeface="Arial" panose="020B0604020202020204" pitchFamily="34" charset="0"/>
              <a:buChar char="•"/>
            </a:pPr>
            <a:r>
              <a:rPr lang="en-US"/>
              <a:t>Ragged columns</a:t>
            </a:r>
          </a:p>
          <a:p>
            <a:pPr lvl="1"/>
            <a:r>
              <a:rPr lang="en-US"/>
              <a:t>Row size &gt; 1Mb</a:t>
            </a:r>
          </a:p>
          <a:p>
            <a:pPr lvl="1"/>
            <a:r>
              <a:rPr lang="en-US"/>
              <a:t>Datetime format/s (e.g., use of nanosecond date time)</a:t>
            </a:r>
          </a:p>
          <a:p>
            <a:pPr lvl="1"/>
            <a:r>
              <a:rPr lang="en-US"/>
              <a:t>NULL value literal/s</a:t>
            </a:r>
          </a:p>
          <a:p>
            <a:pPr lvl="1"/>
            <a:r>
              <a:rPr lang="en-US"/>
              <a:t>Free form text</a:t>
            </a:r>
          </a:p>
          <a:p>
            <a:pPr lvl="1"/>
            <a:r>
              <a:rPr lang="en-US"/>
              <a:t>Parquet partitions</a:t>
            </a:r>
          </a:p>
          <a:p>
            <a:pPr lvl="1"/>
            <a:r>
              <a:rPr lang="en-US"/>
              <a:t>XML data</a:t>
            </a:r>
          </a:p>
          <a:p>
            <a:pPr lvl="1"/>
            <a:r>
              <a:rPr lang="en-US"/>
              <a:t>Use of non-standard line delimiters (e.g., CR)</a:t>
            </a:r>
          </a:p>
          <a:p>
            <a:endParaRPr lang="en-US"/>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a:latin typeface="+mn-lt"/>
                <a:cs typeface="Calibri"/>
              </a:rPr>
              <a:t>Green fields:</a:t>
            </a:r>
            <a:r>
              <a:rPr lang="en-US" sz="2800" b="1" spc="15">
                <a:latin typeface="+mn-lt"/>
                <a:cs typeface="Calibri"/>
              </a:rPr>
              <a:t> </a:t>
            </a:r>
            <a:r>
              <a:rPr lang="en-US" sz="2800" b="1" spc="-15">
                <a:latin typeface="+mn-lt"/>
                <a:cs typeface="Calibri"/>
              </a:rPr>
              <a:t>Never</a:t>
            </a:r>
            <a:endParaRPr lang="en-US" sz="2800" b="1">
              <a:latin typeface="+mn-lt"/>
              <a:cs typeface="Calibri"/>
            </a:endParaRPr>
          </a:p>
          <a:p>
            <a:pPr marL="698366" lvl="1" indent="-229191">
              <a:spcBef>
                <a:spcPts val="245"/>
              </a:spcBef>
              <a:buFont typeface="Arial"/>
              <a:buChar char="•"/>
              <a:tabLst>
                <a:tab pos="699001" algn="l"/>
              </a:tabLst>
            </a:pPr>
            <a:r>
              <a:rPr lang="en-US" sz="2400" spc="-10">
                <a:cs typeface="Calibri"/>
              </a:rPr>
              <a:t>Network </a:t>
            </a:r>
            <a:r>
              <a:rPr lang="en-US" sz="2400" spc="-20">
                <a:cs typeface="Calibri"/>
              </a:rPr>
              <a:t>unreliability, </a:t>
            </a:r>
            <a:r>
              <a:rPr lang="en-US" sz="2400" spc="-5">
                <a:cs typeface="Calibri"/>
              </a:rPr>
              <a:t>no</a:t>
            </a:r>
            <a:r>
              <a:rPr lang="en-US" sz="2400" spc="-20">
                <a:cs typeface="Calibri"/>
              </a:rPr>
              <a:t> </a:t>
            </a:r>
            <a:r>
              <a:rPr lang="en-US" sz="2400" spc="-5">
                <a:cs typeface="Calibri"/>
              </a:rPr>
              <a:t>retries</a:t>
            </a:r>
            <a:endParaRPr lang="en-US" sz="2400">
              <a:cs typeface="Calibri"/>
            </a:endParaRPr>
          </a:p>
          <a:p>
            <a:pPr marL="698366" lvl="1" indent="-229191">
              <a:spcBef>
                <a:spcPts val="215"/>
              </a:spcBef>
              <a:buFont typeface="Arial"/>
              <a:buChar char="•"/>
              <a:tabLst>
                <a:tab pos="699001" algn="l"/>
              </a:tabLst>
            </a:pPr>
            <a:r>
              <a:rPr lang="en-US" sz="2400">
                <a:cs typeface="Calibri"/>
              </a:rPr>
              <a:t>Needs </a:t>
            </a:r>
            <a:r>
              <a:rPr lang="en-US" sz="2400" spc="-10">
                <a:cs typeface="Calibri"/>
              </a:rPr>
              <a:t>VM </a:t>
            </a:r>
            <a:r>
              <a:rPr lang="en-US" sz="2400">
                <a:cs typeface="Calibri"/>
              </a:rPr>
              <a:t>in cloud, </a:t>
            </a:r>
            <a:r>
              <a:rPr lang="en-US" sz="2400" spc="-10">
                <a:cs typeface="Calibri"/>
              </a:rPr>
              <a:t>performance dependent </a:t>
            </a:r>
            <a:r>
              <a:rPr lang="en-US" sz="2400" spc="-5">
                <a:cs typeface="Calibri"/>
              </a:rPr>
              <a:t>on VM</a:t>
            </a:r>
            <a:r>
              <a:rPr lang="en-US" sz="2400" spc="20">
                <a:cs typeface="Calibri"/>
              </a:rPr>
              <a:t> </a:t>
            </a:r>
            <a:r>
              <a:rPr lang="en-US" sz="2400" spc="-15">
                <a:cs typeface="Calibri"/>
              </a:rPr>
              <a:t>configuration</a:t>
            </a:r>
            <a:endParaRPr lang="en-US" sz="2400">
              <a:cs typeface="Calibri"/>
            </a:endParaRPr>
          </a:p>
          <a:p>
            <a:pPr marL="698366" lvl="1" indent="-229191">
              <a:spcBef>
                <a:spcPts val="204"/>
              </a:spcBef>
              <a:buFont typeface="Arial"/>
              <a:buChar char="•"/>
              <a:tabLst>
                <a:tab pos="699001" algn="l"/>
              </a:tabLst>
            </a:pPr>
            <a:r>
              <a:rPr lang="en-US" sz="2400" spc="-5">
                <a:cs typeface="Calibri"/>
              </a:rPr>
              <a:t>Doesn’t support</a:t>
            </a:r>
            <a:r>
              <a:rPr lang="en-US" sz="2400" spc="-10">
                <a:cs typeface="Calibri"/>
              </a:rPr>
              <a:t> </a:t>
            </a:r>
            <a:r>
              <a:rPr lang="en-US" sz="2400">
                <a:cs typeface="Calibri"/>
              </a:rPr>
              <a:t>ADLS</a:t>
            </a:r>
          </a:p>
          <a:p>
            <a:pPr marL="698366" lvl="1" indent="-229191">
              <a:spcBef>
                <a:spcPts val="215"/>
              </a:spcBef>
              <a:buFont typeface="Arial"/>
              <a:buChar char="•"/>
              <a:tabLst>
                <a:tab pos="699001" algn="l"/>
              </a:tabLst>
            </a:pPr>
            <a:r>
              <a:rPr lang="en-US" sz="2400" spc="-5">
                <a:cs typeface="Calibri"/>
              </a:rPr>
              <a:t>Reduces</a:t>
            </a:r>
            <a:r>
              <a:rPr lang="en-US" sz="2400" spc="-25">
                <a:cs typeface="Calibri"/>
              </a:rPr>
              <a:t> </a:t>
            </a:r>
            <a:r>
              <a:rPr lang="en-US" sz="2400" spc="-10">
                <a:cs typeface="Calibri"/>
              </a:rPr>
              <a:t>concurrency</a:t>
            </a:r>
            <a:endParaRPr lang="en-US" sz="2400">
              <a:cs typeface="Calibri"/>
            </a:endParaRPr>
          </a:p>
          <a:p>
            <a:pPr marL="698366" lvl="1" indent="-229191">
              <a:spcBef>
                <a:spcPts val="220"/>
              </a:spcBef>
              <a:buFont typeface="Arial"/>
              <a:buChar char="•"/>
              <a:tabLst>
                <a:tab pos="699001" algn="l"/>
              </a:tabLst>
            </a:pPr>
            <a:r>
              <a:rPr lang="en-US" sz="2400" spc="-15">
                <a:cs typeface="Calibri"/>
              </a:rPr>
              <a:t>Control-gated </a:t>
            </a:r>
            <a:r>
              <a:rPr lang="en-US" sz="2400" spc="-10">
                <a:cs typeface="Calibri"/>
              </a:rPr>
              <a:t>performance </a:t>
            </a:r>
            <a:r>
              <a:rPr lang="en-US" sz="2400" spc="-5">
                <a:cs typeface="Calibri"/>
              </a:rPr>
              <a:t>limitation, </a:t>
            </a:r>
            <a:r>
              <a:rPr lang="en-US" sz="2400" spc="-10">
                <a:cs typeface="Calibri"/>
              </a:rPr>
              <a:t>can </a:t>
            </a:r>
            <a:r>
              <a:rPr lang="en-US" sz="2400" spc="-5">
                <a:cs typeface="Calibri"/>
              </a:rPr>
              <a:t>not </a:t>
            </a:r>
            <a:r>
              <a:rPr lang="en-US" sz="2400" spc="-10">
                <a:cs typeface="Calibri"/>
              </a:rPr>
              <a:t>scale </a:t>
            </a:r>
            <a:r>
              <a:rPr lang="en-US" sz="2400">
                <a:cs typeface="Calibri"/>
              </a:rPr>
              <a:t>with</a:t>
            </a:r>
            <a:r>
              <a:rPr lang="en-US" sz="2400" spc="-55">
                <a:cs typeface="Calibri"/>
              </a:rPr>
              <a:t> </a:t>
            </a:r>
            <a:r>
              <a:rPr lang="en-US" sz="2400" spc="-5">
                <a:cs typeface="Calibri"/>
              </a:rPr>
              <a:t>DWU</a:t>
            </a:r>
            <a:endParaRPr lang="en-US" sz="2400">
              <a:cs typeface="Calibri"/>
            </a:endParaRPr>
          </a:p>
          <a:p>
            <a:pPr lvl="1">
              <a:spcBef>
                <a:spcPts val="5"/>
              </a:spcBef>
              <a:buFont typeface="Arial"/>
              <a:buChar char="•"/>
            </a:pPr>
            <a:endParaRPr lang="en-US" sz="3050">
              <a:cs typeface="Calibri"/>
            </a:endParaRPr>
          </a:p>
          <a:p>
            <a:pPr marL="12063" indent="0">
              <a:buNone/>
              <a:tabLst>
                <a:tab pos="241889" algn="l"/>
              </a:tabLst>
            </a:pPr>
            <a:r>
              <a:rPr lang="en-US" sz="2800" b="1" spc="-15">
                <a:latin typeface="+mn-lt"/>
                <a:cs typeface="Calibri"/>
              </a:rPr>
              <a:t>Migrations:</a:t>
            </a:r>
            <a:endParaRPr lang="en-US" sz="2800" b="1">
              <a:latin typeface="+mn-lt"/>
              <a:cs typeface="Calibri"/>
            </a:endParaRPr>
          </a:p>
          <a:p>
            <a:pPr marL="698366" lvl="1" indent="-229191">
              <a:spcBef>
                <a:spcPts val="235"/>
              </a:spcBef>
              <a:buFont typeface="Arial"/>
              <a:buChar char="•"/>
              <a:tabLst>
                <a:tab pos="699001" algn="l"/>
              </a:tabLst>
            </a:pPr>
            <a:r>
              <a:rPr lang="en-US" sz="2400" spc="-50">
                <a:cs typeface="Calibri"/>
              </a:rPr>
              <a:t>Use </a:t>
            </a:r>
            <a:r>
              <a:rPr lang="en-US" sz="2400">
                <a:cs typeface="Calibri"/>
              </a:rPr>
              <a:t>Synapse Pipeline </a:t>
            </a:r>
            <a:r>
              <a:rPr lang="en-US" sz="2400" spc="-5">
                <a:cs typeface="Calibri"/>
              </a:rPr>
              <a:t>or</a:t>
            </a:r>
            <a:r>
              <a:rPr lang="en-US" sz="2400" spc="15">
                <a:cs typeface="Calibri"/>
              </a:rPr>
              <a:t> </a:t>
            </a:r>
            <a:r>
              <a:rPr lang="en-US" sz="2400" spc="-15" err="1">
                <a:cs typeface="Calibri"/>
              </a:rPr>
              <a:t>AzCopy</a:t>
            </a:r>
            <a:endParaRPr lang="en-US" sz="2400">
              <a:cs typeface="Calibri"/>
            </a:endParaRPr>
          </a:p>
          <a:p>
            <a:pPr marL="698366" lvl="1" indent="-229191">
              <a:spcBef>
                <a:spcPts val="215"/>
              </a:spcBef>
              <a:buFont typeface="Arial"/>
              <a:buChar char="•"/>
              <a:tabLst>
                <a:tab pos="699001" algn="l"/>
              </a:tabLst>
            </a:pPr>
            <a:r>
              <a:rPr lang="en-US" sz="2400">
                <a:cs typeface="Calibri"/>
              </a:rPr>
              <a:t>Bulk </a:t>
            </a:r>
            <a:r>
              <a:rPr lang="en-US" sz="2400" spc="-10">
                <a:cs typeface="Calibri"/>
              </a:rPr>
              <a:t>Copy </a:t>
            </a:r>
            <a:r>
              <a:rPr lang="en-US" sz="2400">
                <a:cs typeface="Calibri"/>
              </a:rPr>
              <a:t>will </a:t>
            </a:r>
            <a:r>
              <a:rPr lang="en-US" sz="2400" spc="-10">
                <a:cs typeface="Calibri"/>
              </a:rPr>
              <a:t>work, </a:t>
            </a:r>
            <a:r>
              <a:rPr lang="en-US" sz="2400" spc="-5">
                <a:cs typeface="Calibri"/>
              </a:rPr>
              <a:t>but </a:t>
            </a:r>
            <a:r>
              <a:rPr lang="en-US" sz="2400">
                <a:cs typeface="Calibri"/>
              </a:rPr>
              <a:t>it will </a:t>
            </a:r>
            <a:r>
              <a:rPr lang="en-US" sz="2400" spc="-5">
                <a:cs typeface="Calibri"/>
              </a:rPr>
              <a:t>be </a:t>
            </a:r>
            <a:r>
              <a:rPr lang="en-US" sz="2400" spc="-10">
                <a:cs typeface="Calibri"/>
              </a:rPr>
              <a:t>slower </a:t>
            </a:r>
            <a:r>
              <a:rPr lang="en-US" sz="2400">
                <a:cs typeface="Calibri"/>
              </a:rPr>
              <a:t>than </a:t>
            </a:r>
            <a:r>
              <a:rPr lang="en-US" sz="2400" spc="-5">
                <a:cs typeface="Calibri"/>
              </a:rPr>
              <a:t>other</a:t>
            </a:r>
            <a:r>
              <a:rPr lang="en-US" sz="2400" spc="-85">
                <a:cs typeface="Calibri"/>
              </a:rPr>
              <a:t> </a:t>
            </a:r>
            <a:r>
              <a:rPr lang="en-US" sz="2400" spc="-5">
                <a:cs typeface="Calibri"/>
              </a:rPr>
              <a:t>methods</a:t>
            </a:r>
            <a:endParaRPr lang="en-US" sz="2400">
              <a:cs typeface="Calibri"/>
            </a:endParaRPr>
          </a:p>
          <a:p>
            <a:endParaRPr lang="en-US">
              <a:latin typeface="+mn-lt"/>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spTree>
    <p:extLst>
      <p:ext uri="{BB962C8B-B14F-4D97-AF65-F5344CB8AC3E}">
        <p14:creationId xmlns:p14="http://schemas.microsoft.com/office/powerpoint/2010/main" val="193483069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a:latin typeface="+mn-lt"/>
              </a:rPr>
              <a:t>Indexing</a:t>
            </a:r>
          </a:p>
          <a:p>
            <a:pPr>
              <a:lnSpc>
                <a:spcPct val="100000"/>
              </a:lnSpc>
            </a:pPr>
            <a:endParaRPr lang="en-US">
              <a:latin typeface="+mn-lt"/>
            </a:endParaRPr>
          </a:p>
          <a:p>
            <a:pPr>
              <a:lnSpc>
                <a:spcPct val="100000"/>
              </a:lnSpc>
            </a:pPr>
            <a:r>
              <a:rPr lang="en-US">
                <a:latin typeface="+mn-lt"/>
              </a:rPr>
              <a:t>Use Heap tables</a:t>
            </a:r>
          </a:p>
          <a:p>
            <a:pPr>
              <a:lnSpc>
                <a:spcPct val="100000"/>
              </a:lnSpc>
            </a:pPr>
            <a:r>
              <a:rPr lang="en-US">
                <a:latin typeface="+mn-lt"/>
              </a:rPr>
              <a:t>Speed load performance by staging data in heap tables and temporary tables prior to running transformations.</a:t>
            </a:r>
          </a:p>
          <a:p>
            <a:pPr>
              <a:lnSpc>
                <a:spcPct val="100000"/>
              </a:lnSpc>
            </a:pPr>
            <a:endParaRPr lang="en-US">
              <a:latin typeface="+mn-lt"/>
            </a:endParaRPr>
          </a:p>
          <a:p>
            <a:r>
              <a:rPr lang="en-US" spc="-10">
                <a:latin typeface="+mn-lt"/>
                <a:cs typeface="Calibri"/>
              </a:rPr>
              <a:t>Only </a:t>
            </a:r>
            <a:r>
              <a:rPr lang="en-US" spc="-5">
                <a:latin typeface="+mn-lt"/>
                <a:cs typeface="Calibri"/>
              </a:rPr>
              <a:t>load </a:t>
            </a:r>
            <a:r>
              <a:rPr lang="en-US" spc="-20">
                <a:latin typeface="+mn-lt"/>
                <a:cs typeface="Calibri"/>
              </a:rPr>
              <a:t>to </a:t>
            </a:r>
            <a:r>
              <a:rPr lang="en-US" spc="-5">
                <a:latin typeface="+mn-lt"/>
                <a:cs typeface="Calibri"/>
              </a:rPr>
              <a:t>a </a:t>
            </a:r>
            <a:r>
              <a:rPr lang="en-US" spc="-10">
                <a:latin typeface="+mn-lt"/>
                <a:cs typeface="Calibri"/>
              </a:rPr>
              <a:t>CCI </a:t>
            </a:r>
            <a:r>
              <a:rPr lang="en-US" spc="-15">
                <a:latin typeface="+mn-lt"/>
                <a:cs typeface="Calibri"/>
              </a:rPr>
              <a:t>table </a:t>
            </a:r>
            <a:r>
              <a:rPr lang="en-US" spc="-10">
                <a:latin typeface="+mn-lt"/>
                <a:cs typeface="Calibri"/>
              </a:rPr>
              <a:t>if </a:t>
            </a:r>
            <a:r>
              <a:rPr lang="en-US" spc="-5">
                <a:latin typeface="+mn-lt"/>
                <a:cs typeface="Calibri"/>
              </a:rPr>
              <a:t>the </a:t>
            </a:r>
            <a:r>
              <a:rPr lang="en-US" spc="-20">
                <a:latin typeface="+mn-lt"/>
                <a:cs typeface="Calibri"/>
              </a:rPr>
              <a:t>test </a:t>
            </a:r>
            <a:r>
              <a:rPr lang="en-US" spc="-15">
                <a:latin typeface="+mn-lt"/>
                <a:cs typeface="Calibri"/>
              </a:rPr>
              <a:t>requires </a:t>
            </a:r>
            <a:r>
              <a:rPr lang="en-US" spc="-5">
                <a:latin typeface="+mn-lt"/>
                <a:cs typeface="Calibri"/>
              </a:rPr>
              <a:t>a load </a:t>
            </a:r>
            <a:r>
              <a:rPr lang="en-US" spc="-20">
                <a:latin typeface="+mn-lt"/>
                <a:cs typeface="Calibri"/>
              </a:rPr>
              <a:t>to </a:t>
            </a:r>
            <a:r>
              <a:rPr lang="en-US" spc="-5">
                <a:latin typeface="+mn-lt"/>
                <a:cs typeface="Calibri"/>
              </a:rPr>
              <a:t>a </a:t>
            </a:r>
            <a:r>
              <a:rPr lang="en-US" spc="-10">
                <a:latin typeface="+mn-lt"/>
                <a:cs typeface="Calibri"/>
              </a:rPr>
              <a:t>single table,  </a:t>
            </a:r>
            <a:r>
              <a:rPr lang="en-US" spc="-5">
                <a:latin typeface="+mn-lt"/>
                <a:cs typeface="Calibri"/>
              </a:rPr>
              <a:t>then </a:t>
            </a:r>
            <a:r>
              <a:rPr lang="en-US" spc="-20">
                <a:latin typeface="+mn-lt"/>
                <a:cs typeface="Calibri"/>
              </a:rPr>
              <a:t>complex </a:t>
            </a:r>
            <a:r>
              <a:rPr lang="en-US" spc="-5">
                <a:latin typeface="+mn-lt"/>
                <a:cs typeface="Calibri"/>
              </a:rPr>
              <a:t>end-user </a:t>
            </a:r>
            <a:r>
              <a:rPr lang="en-US" spc="-10">
                <a:latin typeface="+mn-lt"/>
                <a:cs typeface="Calibri"/>
              </a:rPr>
              <a:t>queries </a:t>
            </a:r>
            <a:r>
              <a:rPr lang="en-US" spc="-15">
                <a:latin typeface="+mn-lt"/>
                <a:cs typeface="Calibri"/>
              </a:rPr>
              <a:t>against </a:t>
            </a:r>
            <a:r>
              <a:rPr lang="en-US" spc="-10">
                <a:latin typeface="+mn-lt"/>
                <a:cs typeface="Calibri"/>
              </a:rPr>
              <a:t>that</a:t>
            </a:r>
            <a:r>
              <a:rPr lang="en-US" spc="142">
                <a:latin typeface="+mn-lt"/>
                <a:cs typeface="Calibri"/>
              </a:rPr>
              <a:t> </a:t>
            </a:r>
            <a:r>
              <a:rPr lang="en-US" spc="-15">
                <a:latin typeface="+mn-lt"/>
                <a:cs typeface="Calibri"/>
              </a:rPr>
              <a:t>table</a:t>
            </a:r>
            <a:r>
              <a:rPr lang="en-US" spc="-15">
                <a:latin typeface="Calibri"/>
                <a:cs typeface="Calibri"/>
              </a:rPr>
              <a:t>.</a:t>
            </a:r>
            <a:endParaRPr lang="en-US">
              <a:latin typeface="Calibri"/>
              <a:cs typeface="Calibri"/>
            </a:endParaRPr>
          </a:p>
          <a:p>
            <a:pPr>
              <a:lnSpc>
                <a:spcPct val="100000"/>
              </a:lnSpc>
            </a:pPr>
            <a:endParaRPr lang="en-US" sz="2800" b="1"/>
          </a:p>
          <a:p>
            <a:endParaRPr lang="en-US" sz="3967"/>
          </a:p>
          <a:p>
            <a:pPr lvl="1"/>
            <a:r>
              <a:rPr lang="en-US" sz="200"/>
              <a:t>as</a:t>
            </a:r>
          </a:p>
          <a:p>
            <a:endParaRPr lang="en-US" sz="4000"/>
          </a:p>
          <a:p>
            <a:endParaRPr lang="en-US"/>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a:latin typeface="+mn-lt"/>
              </a:rPr>
              <a:t>Distribution</a:t>
            </a:r>
          </a:p>
          <a:p>
            <a:endParaRPr lang="en-US" sz="2353">
              <a:latin typeface="+mn-lt"/>
            </a:endParaRPr>
          </a:p>
          <a:p>
            <a:pPr marL="0" indent="0">
              <a:buNone/>
            </a:pPr>
            <a:r>
              <a:rPr lang="en-US" sz="2353">
                <a:latin typeface="+mn-lt"/>
              </a:rPr>
              <a:t>Use Round Robin Distribution for: </a:t>
            </a:r>
          </a:p>
          <a:p>
            <a:r>
              <a:rPr lang="en-US" sz="2353">
                <a:latin typeface="+mn-lt"/>
              </a:rPr>
              <a:t>Potentially useful tables created from raw input. </a:t>
            </a:r>
          </a:p>
          <a:p>
            <a:r>
              <a:rPr lang="en-US" sz="2353">
                <a:latin typeface="+mn-lt"/>
              </a:rPr>
              <a:t>Temporary staging tables used in data preparation.</a:t>
            </a:r>
          </a:p>
          <a:p>
            <a:pPr marL="0" indent="0">
              <a:buNone/>
            </a:pPr>
            <a:endParaRPr lang="en-US" sz="2353">
              <a:latin typeface="+mn-lt"/>
            </a:endParaRPr>
          </a:p>
          <a:p>
            <a:pPr marL="0" indent="0">
              <a:buNone/>
            </a:pPr>
            <a:r>
              <a:rPr lang="en-US" sz="2353">
                <a:latin typeface="+mn-lt"/>
              </a:rPr>
              <a:t>Other distribution considerations:</a:t>
            </a:r>
          </a:p>
          <a:p>
            <a:r>
              <a:rPr lang="en-US" sz="2353">
                <a:latin typeface="+mn-lt"/>
              </a:rPr>
              <a:t>Never load to a REPLICATED table</a:t>
            </a:r>
          </a:p>
          <a:p>
            <a:r>
              <a:rPr lang="en-US" sz="2353">
                <a:latin typeface="+mn-lt"/>
              </a:rPr>
              <a:t>Load to a ROUND_ROBIN table if the test is ONLY raw ingestion  performance, or if the table is very small</a:t>
            </a:r>
          </a:p>
          <a:p>
            <a:r>
              <a:rPr lang="en-US" sz="2353">
                <a:latin typeface="+mn-lt"/>
              </a:rPr>
              <a:t>Load to a HASH table if the test is a pipeline with subsequent transformations using the loaded table</a:t>
            </a:r>
          </a:p>
          <a:p>
            <a:pPr marL="0" indent="0">
              <a:buNone/>
            </a:pPr>
            <a:endParaRPr lang="en-US" sz="2353">
              <a:latin typeface="+mn-lt"/>
            </a:endParaRPr>
          </a:p>
          <a:p>
            <a:endParaRPr lang="en-US" sz="2353">
              <a:latin typeface="+mn-lt"/>
            </a:endParaRPr>
          </a:p>
          <a:p>
            <a:endParaRPr lang="en-US" sz="2353">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a:latin typeface="Calibri"/>
                <a:cs typeface="Calibri"/>
              </a:rPr>
              <a:t>Ingestion duration is correlated with the number of DWU’s allocated to the SQL Pool.</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spc="-5">
                <a:latin typeface="Calibri"/>
                <a:cs typeface="Calibri"/>
              </a:rPr>
              <a:t>For every </a:t>
            </a:r>
            <a:r>
              <a:rPr lang="en-US" i="1" spc="-5">
                <a:latin typeface="Calibri"/>
                <a:cs typeface="Calibri"/>
              </a:rPr>
              <a:t>doubling</a:t>
            </a:r>
            <a:r>
              <a:rPr lang="en-US" spc="-5">
                <a:latin typeface="Calibri"/>
                <a:cs typeface="Calibri"/>
              </a:rPr>
              <a:t> of the DWU’s you </a:t>
            </a:r>
            <a:r>
              <a:rPr lang="en-US" i="1" spc="-5">
                <a:latin typeface="Calibri"/>
                <a:cs typeface="Calibri"/>
              </a:rPr>
              <a:t>halve</a:t>
            </a:r>
            <a:r>
              <a:rPr lang="en-US" spc="-5">
                <a:latin typeface="Calibri"/>
                <a:cs typeface="Calibri"/>
              </a:rPr>
              <a:t> the ingestion time.</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b="1" spc="-5">
                <a:latin typeface="Calibri"/>
                <a:cs typeface="Calibri"/>
              </a:rPr>
              <a:t>2d =</a:t>
            </a:r>
            <a:r>
              <a:rPr lang="en-US" b="1" spc="25">
                <a:latin typeface="Calibri"/>
                <a:cs typeface="Calibri"/>
              </a:rPr>
              <a:t> </a:t>
            </a:r>
            <a:r>
              <a:rPr lang="en-US" b="1" spc="-5">
                <a:latin typeface="Calibri"/>
                <a:cs typeface="Calibri"/>
              </a:rPr>
              <a:t>t/2</a:t>
            </a:r>
            <a:endParaRPr lang="en-US" b="1">
              <a:latin typeface="Calibri"/>
              <a:cs typeface="Calibri"/>
            </a:endParaRPr>
          </a:p>
          <a:p>
            <a:pPr marL="12698" indent="0">
              <a:lnSpc>
                <a:spcPts val="3189"/>
              </a:lnSpc>
              <a:spcBef>
                <a:spcPts val="2690"/>
              </a:spcBef>
              <a:buNone/>
              <a:tabLst>
                <a:tab pos="926922" algn="l"/>
              </a:tabLst>
            </a:pPr>
            <a:r>
              <a:rPr lang="en-US" spc="-5">
                <a:latin typeface="Calibri"/>
                <a:cs typeface="Calibri"/>
              </a:rPr>
              <a:t>d: </a:t>
            </a:r>
            <a:r>
              <a:rPr lang="en-US" spc="-15">
                <a:latin typeface="Calibri"/>
                <a:cs typeface="Calibri"/>
              </a:rPr>
              <a:t>DWU</a:t>
            </a:r>
            <a:endParaRPr lang="en-US">
              <a:latin typeface="Calibri"/>
              <a:cs typeface="Calibri"/>
            </a:endParaRPr>
          </a:p>
          <a:p>
            <a:pPr marL="12698" indent="0">
              <a:lnSpc>
                <a:spcPts val="3189"/>
              </a:lnSpc>
              <a:buNone/>
              <a:tabLst>
                <a:tab pos="926922" algn="l"/>
              </a:tabLst>
            </a:pPr>
            <a:r>
              <a:rPr lang="en-US" spc="-5">
                <a:latin typeface="Calibri"/>
                <a:cs typeface="Calibri"/>
              </a:rPr>
              <a:t>T: </a:t>
            </a:r>
            <a:r>
              <a:rPr lang="en-US" spc="-10">
                <a:latin typeface="Calibri"/>
                <a:cs typeface="Calibri"/>
              </a:rPr>
              <a:t>ingestion</a:t>
            </a:r>
            <a:r>
              <a:rPr lang="en-US" spc="25">
                <a:latin typeface="Calibri"/>
                <a:cs typeface="Calibri"/>
              </a:rPr>
              <a:t> </a:t>
            </a:r>
            <a:r>
              <a:rPr lang="en-US" spc="-5">
                <a:latin typeface="Calibri"/>
                <a:cs typeface="Calibri"/>
              </a:rPr>
              <a:t>time</a:t>
            </a:r>
            <a:endParaRPr lang="en-US">
              <a:latin typeface="Calibri"/>
              <a:cs typeface="Calibri"/>
            </a:endParaRPr>
          </a:p>
          <a:p>
            <a:pPr>
              <a:spcBef>
                <a:spcPts val="35"/>
              </a:spcBef>
            </a:pPr>
            <a:endParaRPr lang="en-US">
              <a:latin typeface="Calibri"/>
              <a:cs typeface="Calibri"/>
            </a:endParaRPr>
          </a:p>
          <a:p>
            <a:pPr marL="12063" indent="0">
              <a:buNone/>
              <a:tabLst>
                <a:tab pos="241889" algn="l"/>
              </a:tabLst>
            </a:pPr>
            <a:r>
              <a:rPr lang="en-US" spc="-10">
                <a:latin typeface="Calibri"/>
                <a:cs typeface="Calibri"/>
              </a:rPr>
              <a:t>Only </a:t>
            </a:r>
            <a:r>
              <a:rPr lang="en-US" spc="-5">
                <a:latin typeface="Calibri"/>
                <a:cs typeface="Calibri"/>
              </a:rPr>
              <a:t>applies </a:t>
            </a:r>
            <a:r>
              <a:rPr lang="en-US" spc="-20">
                <a:latin typeface="Calibri"/>
                <a:cs typeface="Calibri"/>
              </a:rPr>
              <a:t>from </a:t>
            </a:r>
            <a:r>
              <a:rPr lang="en-US" spc="-10">
                <a:latin typeface="Calibri"/>
                <a:cs typeface="Calibri"/>
              </a:rPr>
              <a:t>DWU500c </a:t>
            </a:r>
            <a:r>
              <a:rPr lang="en-US" spc="-5">
                <a:latin typeface="Calibri"/>
                <a:cs typeface="Calibri"/>
              </a:rPr>
              <a:t>–</a:t>
            </a:r>
            <a:r>
              <a:rPr lang="en-US" spc="135">
                <a:latin typeface="Calibri"/>
                <a:cs typeface="Calibri"/>
              </a:rPr>
              <a:t> </a:t>
            </a:r>
            <a:r>
              <a:rPr lang="en-US" spc="-10">
                <a:latin typeface="Calibri"/>
                <a:cs typeface="Calibri"/>
              </a:rPr>
              <a:t>DWU30000c</a:t>
            </a:r>
            <a:endParaRPr lang="en-US">
              <a:latin typeface="Calibri"/>
              <a:cs typeface="Calibri"/>
            </a:endParaRPr>
          </a:p>
          <a:p>
            <a:endParaRPr lang="en-US"/>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Data Loading &amp; Data Lake Organization</a:t>
            </a:r>
          </a:p>
        </p:txBody>
      </p:sp>
      <p:sp>
        <p:nvSpPr>
          <p:cNvPr id="2" name="Text Placeholder 1"/>
          <p:cNvSpPr>
            <a:spLocks noGrp="1"/>
          </p:cNvSpPr>
          <p:nvPr>
            <p:ph type="body" sz="quarter" idx="12"/>
          </p:nvPr>
        </p:nvSpPr>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“Need help – ask here” channel in the Microsoft Teams site for </a:t>
              </a:r>
              <a:r>
                <a:rPr lang="en-US" sz="1600" i="1" dirty="0">
                  <a:solidFill>
                    <a:schemeClr val="dk1"/>
                  </a:solidFill>
                </a:rPr>
                <a:t>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71566456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340261" cy="844847"/>
          </a:xfrm>
        </p:spPr>
        <p:txBody>
          <a:bodyPr/>
          <a:lstStyle/>
          <a:p>
            <a:r>
              <a:rPr lang="en-US" dirty="0">
                <a:cs typeface="Segoe UI"/>
              </a:rPr>
              <a:t>Breakout Activity: Data Lake Design &amp; Security Considerations </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5" y="1332354"/>
            <a:ext cx="6164218" cy="2978508"/>
          </a:xfrm>
          <a:prstGeom prst="rect">
            <a:avLst/>
          </a:prstGeom>
          <a:noFill/>
        </p:spPr>
        <p:txBody>
          <a:bodyPr wrap="square" lIns="0" tIns="0" rIns="0" bIns="0" rtlCol="0">
            <a:spAutoFit/>
          </a:bodyPr>
          <a:lstStyle/>
          <a:p>
            <a:endParaRPr lang="en-US" sz="1765" b="1" dirty="0"/>
          </a:p>
          <a:p>
            <a:r>
              <a:rPr lang="en-US" sz="1765" b="1" dirty="0"/>
              <a:t>Objective: </a:t>
            </a:r>
            <a:r>
              <a:rPr lang="en-US" sz="1765" dirty="0"/>
              <a:t>As a result of participating in this activity, you will better be able to design, optimize and secure a file system within ADLS Gen2. </a:t>
            </a:r>
          </a:p>
          <a:p>
            <a:endParaRPr lang="en-US" sz="1765" dirty="0"/>
          </a:p>
          <a:p>
            <a:endParaRPr lang="en-US" sz="1765" dirty="0"/>
          </a:p>
          <a:p>
            <a:endParaRPr lang="en-US" sz="1765" dirty="0"/>
          </a:p>
          <a:p>
            <a:r>
              <a:rPr lang="en-US" sz="1400" b="1" dirty="0"/>
              <a:t>What you will be doing: </a:t>
            </a:r>
            <a:r>
              <a:rPr lang="en-US" sz="1400" dirty="0"/>
              <a:t>Within your </a:t>
            </a:r>
            <a:r>
              <a:rPr lang="en-US" sz="1400" b="1" dirty="0"/>
              <a:t>breakout group in Teams</a:t>
            </a:r>
            <a:r>
              <a:rPr lang="en-US" sz="1400" dirty="0"/>
              <a:t>, you will collaborate with your peers on a </a:t>
            </a:r>
            <a:r>
              <a:rPr lang="en-US" sz="1400" b="1" dirty="0"/>
              <a:t>shared whiteboard</a:t>
            </a:r>
            <a:r>
              <a:rPr lang="en-US" sz="1400" dirty="0"/>
              <a:t>. The whiteboard has some pre-populated questions that you and the team will be answering together. The activity will be </a:t>
            </a:r>
            <a:r>
              <a:rPr lang="en-US" sz="1400" b="1" dirty="0"/>
              <a:t>facilitated by a Learning Adviser</a:t>
            </a:r>
            <a:r>
              <a:rPr lang="en-US" sz="1400" dirty="0"/>
              <a:t>, who will be there to support and guide the group. </a:t>
            </a:r>
          </a:p>
        </p:txBody>
      </p:sp>
      <p:sp>
        <p:nvSpPr>
          <p:cNvPr id="9" name="TextBox 8">
            <a:extLst>
              <a:ext uri="{FF2B5EF4-FFF2-40B4-BE49-F238E27FC236}">
                <a16:creationId xmlns:a16="http://schemas.microsoft.com/office/drawing/2014/main" id="{243FFC84-B70E-4064-83ED-02E404006BF8}"/>
              </a:ext>
            </a:extLst>
          </p:cNvPr>
          <p:cNvSpPr txBox="1"/>
          <p:nvPr/>
        </p:nvSpPr>
        <p:spPr>
          <a:xfrm>
            <a:off x="355049" y="5493831"/>
            <a:ext cx="6164218" cy="430887"/>
          </a:xfrm>
          <a:prstGeom prst="rect">
            <a:avLst/>
          </a:prstGeom>
          <a:noFill/>
        </p:spPr>
        <p:txBody>
          <a:bodyPr wrap="square" lIns="0" tIns="0" rIns="0" bIns="0" rtlCol="0">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close up of a bridge&#10;&#10;Description generated with high confidence">
            <a:extLst>
              <a:ext uri="{FF2B5EF4-FFF2-40B4-BE49-F238E27FC236}">
                <a16:creationId xmlns:a16="http://schemas.microsoft.com/office/drawing/2014/main" id="{5B686927-A7AB-4F6A-B810-BDD7E1EA5D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057" t="-42" r="19045" b="42"/>
          <a:stretch/>
        </p:blipFill>
        <p:spPr>
          <a:xfrm>
            <a:off x="6982177" y="4834"/>
            <a:ext cx="5209824" cy="6850296"/>
          </a:xfrm>
          <a:prstGeom prst="rect">
            <a:avLst/>
          </a:prstGeom>
        </p:spPr>
      </p:pic>
    </p:spTree>
    <p:extLst>
      <p:ext uri="{BB962C8B-B14F-4D97-AF65-F5344CB8AC3E}">
        <p14:creationId xmlns:p14="http://schemas.microsoft.com/office/powerpoint/2010/main" val="151123331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2: </a:t>
            </a:r>
            <a:r>
              <a:rPr lang="en-US" sz="1000" dirty="0">
                <a:solidFill>
                  <a:schemeClr val="tx2"/>
                </a:solidFill>
                <a:ea typeface="Segoe UI" pitchFamily="34" charset="0"/>
                <a:cs typeface="Segoe UI" pitchFamily="34" charset="0"/>
              </a:rPr>
              <a:t>Your Learning Adviser will </a:t>
            </a:r>
            <a:r>
              <a:rPr lang="en-US" sz="1000">
                <a:solidFill>
                  <a:schemeClr val="tx2"/>
                </a:solidFill>
                <a:ea typeface="Segoe UI" pitchFamily="34" charset="0"/>
                <a:cs typeface="Segoe UI" pitchFamily="34" charset="0"/>
              </a:rPr>
              <a:t>provide  </a:t>
            </a:r>
            <a:r>
              <a:rPr lang="en-US" sz="1000" dirty="0">
                <a:solidFill>
                  <a:schemeClr val="tx2"/>
                </a:solidFill>
                <a:ea typeface="Segoe UI" pitchFamily="34" charset="0"/>
                <a:cs typeface="Segoe UI" pitchFamily="34" charset="0"/>
              </a:rPr>
              <a:t>whiteboard &amp; guide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3: </a:t>
            </a:r>
            <a:r>
              <a:rPr lang="en-US" sz="1000" dirty="0">
                <a:solidFill>
                  <a:schemeClr val="tx2"/>
                </a:solidFill>
                <a:ea typeface="Segoe UI" pitchFamily="34" charset="0"/>
                <a:cs typeface="Segoe UI" pitchFamily="34" charset="0"/>
              </a:rPr>
              <a:t>Read guide and load the whiteboard. </a:t>
            </a:r>
            <a:br>
              <a:rPr lang="en-US" sz="1000" dirty="0">
                <a:solidFill>
                  <a:schemeClr val="tx2"/>
                </a:solidFill>
                <a:ea typeface="Segoe UI" pitchFamily="34" charset="0"/>
                <a:cs typeface="Segoe UI" pitchFamily="34" charset="0"/>
              </a:rPr>
            </a:br>
            <a:r>
              <a:rPr lang="en-US" sz="1000" dirty="0">
                <a:solidFill>
                  <a:schemeClr val="tx2"/>
                </a:solidFill>
                <a:ea typeface="Segoe UI" pitchFamily="34" charset="0"/>
                <a:cs typeface="Segoe UI" pitchFamily="34" charset="0"/>
              </a:rPr>
              <a:t>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7125086-ED1F-48D6-AE99-1DD17A8EFB39}"/>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01: Data Lake Design &amp; Security Considerations </a:t>
            </a:r>
          </a:p>
          <a:p>
            <a:r>
              <a:rPr lang="en-US" sz="1400" dirty="0">
                <a:solidFill>
                  <a:schemeClr val="tx2"/>
                </a:solidFill>
                <a:cs typeface="Segoe UI" pitchFamily="34" charset="0"/>
              </a:rPr>
              <a:t>https://github.com/solliancenet/data-ai-partner-bootcamp/</a:t>
            </a:r>
          </a:p>
        </p:txBody>
      </p:sp>
      <p:sp>
        <p:nvSpPr>
          <p:cNvPr id="23" name="Rectangle 22">
            <a:extLst>
              <a:ext uri="{FF2B5EF4-FFF2-40B4-BE49-F238E27FC236}">
                <a16:creationId xmlns:a16="http://schemas.microsoft.com/office/drawing/2014/main" id="{EEE541A7-E860-45AE-93F6-62DB39B75FC5}"/>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4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48</a:t>
            </a:fld>
            <a:endParaRPr lang="en-US" dirty="0"/>
          </a:p>
        </p:txBody>
      </p:sp>
    </p:spTree>
    <p:extLst>
      <p:ext uri="{BB962C8B-B14F-4D97-AF65-F5344CB8AC3E}">
        <p14:creationId xmlns:p14="http://schemas.microsoft.com/office/powerpoint/2010/main" val="325962730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796924" cy="844727"/>
          </a:xfrm>
        </p:spPr>
        <p:txBody>
          <a:bodyPr/>
          <a:lstStyle/>
          <a:p>
            <a:r>
              <a:rPr lang="en-US">
                <a:cs typeface="Segoe UI"/>
              </a:rPr>
              <a:t>Hands-On Build Activity: </a:t>
            </a:r>
            <a:br>
              <a:rPr lang="en-US">
                <a:cs typeface="Segoe UI"/>
              </a:rPr>
            </a:br>
            <a:r>
              <a:rPr lang="en-US">
                <a:cs typeface="Segoe UI"/>
              </a:rPr>
              <a:t>Data Integration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71474" y="1680440"/>
            <a:ext cx="619125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architect and deploy data integration pipelines</a:t>
            </a:r>
          </a:p>
          <a:p>
            <a:pPr defTabSz="914192"/>
            <a:endParaRPr lang="en-US" sz="1765">
              <a:solidFill>
                <a:srgbClr val="1A1A1A"/>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71474" y="59624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3" name="Picture 2" descr="A person sitting at a table in front of a window&#10;&#10;Description automatically generated">
            <a:extLst>
              <a:ext uri="{FF2B5EF4-FFF2-40B4-BE49-F238E27FC236}">
                <a16:creationId xmlns:a16="http://schemas.microsoft.com/office/drawing/2014/main" id="{0977877C-A8E3-43D0-90F5-DB42E6766D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7365350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1</a:t>
            </a:r>
            <a:r>
              <a:rPr lang="en-US" sz="2353" b="1"/>
              <a:t>  Orchestration</a:t>
            </a:r>
          </a:p>
          <a:p>
            <a:pPr marL="281677" lvl="1" indent="0">
              <a:buNone/>
            </a:pPr>
            <a:r>
              <a:rPr lang="en-US" sz="1961">
                <a:solidFill>
                  <a:schemeClr val="tx1"/>
                </a:solidFill>
              </a:rPr>
              <a:t>Synapse pipelines</a:t>
            </a:r>
          </a:p>
          <a:p>
            <a:pPr marL="0" indent="0">
              <a:buNone/>
            </a:pPr>
            <a:endParaRPr lang="en-US" sz="2353"/>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2</a:t>
            </a:r>
            <a:r>
              <a:rPr lang="en-US" sz="2353" b="1"/>
              <a:t>  Ingest files to tables</a:t>
            </a:r>
          </a:p>
          <a:p>
            <a:pPr marL="281677" lvl="1" indent="0">
              <a:buNone/>
            </a:pPr>
            <a:r>
              <a:rPr lang="en-US" sz="1961">
                <a:solidFill>
                  <a:schemeClr val="tx1"/>
                </a:solidFill>
              </a:rPr>
              <a:t>Copy versus CTAS</a:t>
            </a:r>
          </a:p>
          <a:p>
            <a:pPr marL="0" indent="0">
              <a:buNone/>
            </a:pPr>
            <a:endParaRPr lang="en-US" sz="2353"/>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access your lab environment</a:t>
            </a:r>
          </a:p>
        </p:txBody>
      </p:sp>
    </p:spTree>
    <p:extLst>
      <p:ext uri="{BB962C8B-B14F-4D97-AF65-F5344CB8AC3E}">
        <p14:creationId xmlns:p14="http://schemas.microsoft.com/office/powerpoint/2010/main" val="35182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35679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52</a:t>
            </a:fld>
            <a:endParaRPr lang="en-US" dirty="0"/>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334541390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Data Transformations</a:t>
            </a:r>
          </a:p>
        </p:txBody>
      </p:sp>
      <p:sp>
        <p:nvSpPr>
          <p:cNvPr id="2" name="Text Placeholder 1"/>
          <p:cNvSpPr>
            <a:spLocks noGrp="1"/>
          </p:cNvSpPr>
          <p:nvPr>
            <p:ph type="body" sz="quarter" idx="12"/>
          </p:nvPr>
        </p:nvSpPr>
        <p:spPr/>
        <p:txBody>
          <a:bodyPr/>
          <a:lstStyle/>
          <a:p>
            <a:r>
              <a:rPr lang="en-US" dirty="0"/>
              <a:t>Ciprian Jichici</a:t>
            </a:r>
          </a:p>
          <a:p>
            <a:r>
              <a:rPr lang="en-US" dirty="0"/>
              <a:t>Zoiner Tejada</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SQL Serverless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2556799"/>
            <a:ext cx="9144000" cy="977593"/>
          </a:xfrm>
        </p:spPr>
        <p:txBody>
          <a:bodyPr/>
          <a:lstStyle/>
          <a:p>
            <a:r>
              <a:rPr lang="en-US"/>
              <a:t>Preparing to transform – exploratory data analysis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8956464" cy="757914"/>
          </a:xfrm>
        </p:spPr>
        <p:txBody>
          <a:bodyPr/>
          <a:lstStyle/>
          <a:p>
            <a:r>
              <a:rPr lang="en-US"/>
              <a:t>Preview CSV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Preview a sample of your data </a:t>
            </a:r>
            <a:endParaRPr lang="en-US" sz="1765" dirty="0">
              <a:solidFill>
                <a:schemeClr val="tx1"/>
              </a:solidFill>
            </a:endParaRPr>
          </a:p>
        </p:txBody>
      </p:sp>
      <p:pic>
        <p:nvPicPr>
          <p:cNvPr id="2" name="Picture 1">
            <a:extLst>
              <a:ext uri="{FF2B5EF4-FFF2-40B4-BE49-F238E27FC236}">
                <a16:creationId xmlns:a16="http://schemas.microsoft.com/office/drawing/2014/main" id="{F38E032A-9A47-4EB0-8217-AF51A76FBC01}"/>
              </a:ext>
            </a:extLst>
          </p:cNvPr>
          <p:cNvPicPr>
            <a:picLocks noChangeAspect="1"/>
          </p:cNvPicPr>
          <p:nvPr/>
        </p:nvPicPr>
        <p:blipFill>
          <a:blip r:embed="rId2"/>
          <a:stretch>
            <a:fillRect/>
          </a:stretch>
        </p:blipFill>
        <p:spPr>
          <a:xfrm>
            <a:off x="828063" y="1595796"/>
            <a:ext cx="3958728" cy="3813187"/>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4FF298A2-5EA7-473E-9D92-6107BB16A22C}"/>
              </a:ext>
            </a:extLst>
          </p:cNvPr>
          <p:cNvPicPr>
            <a:picLocks noChangeAspect="1"/>
          </p:cNvPicPr>
          <p:nvPr/>
        </p:nvPicPr>
        <p:blipFill>
          <a:blip r:embed="rId3"/>
          <a:stretch>
            <a:fillRect/>
          </a:stretch>
        </p:blipFill>
        <p:spPr>
          <a:xfrm>
            <a:off x="5838663" y="1363017"/>
            <a:ext cx="5762493" cy="4979932"/>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9ED69020-7FA0-4EA8-BE7A-8287F3555493}"/>
              </a:ext>
            </a:extLst>
          </p:cNvPr>
          <p:cNvSpPr/>
          <p:nvPr/>
        </p:nvSpPr>
        <p:spPr bwMode="auto">
          <a:xfrm>
            <a:off x="3014225" y="3852983"/>
            <a:ext cx="886282" cy="2150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p:nvPr/>
        </p:nvCxnSpPr>
        <p:spPr>
          <a:xfrm>
            <a:off x="3900508" y="3956105"/>
            <a:ext cx="1938155"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82939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0947763" cy="757914"/>
          </a:xfrm>
        </p:spPr>
        <p:txBody>
          <a:bodyPr/>
          <a:lstStyle/>
          <a:p>
            <a:r>
              <a:rPr lang="en-US"/>
              <a:t>Query Parquet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Two simple gestures to start analyzing with SQL scripts or with notebooks. </a:t>
            </a:r>
          </a:p>
          <a:p>
            <a:r>
              <a:rPr lang="en-US" sz="1961" dirty="0">
                <a:solidFill>
                  <a:schemeClr val="tx1"/>
                </a:solidFill>
              </a:rPr>
              <a:t>T-SQL or </a:t>
            </a:r>
            <a:r>
              <a:rPr lang="en-US" sz="1961" dirty="0" err="1">
                <a:solidFill>
                  <a:schemeClr val="tx1"/>
                </a:solidFill>
              </a:rPr>
              <a:t>PySpark</a:t>
            </a:r>
            <a:r>
              <a:rPr lang="en-US" sz="1961" dirty="0">
                <a:solidFill>
                  <a:schemeClr val="tx1"/>
                </a:solidFill>
              </a:rPr>
              <a:t> auto-generated.</a:t>
            </a:r>
          </a:p>
        </p:txBody>
      </p:sp>
      <p:pic>
        <p:nvPicPr>
          <p:cNvPr id="9" name="Picture 8">
            <a:extLst>
              <a:ext uri="{FF2B5EF4-FFF2-40B4-BE49-F238E27FC236}">
                <a16:creationId xmlns:a16="http://schemas.microsoft.com/office/drawing/2014/main" id="{AF41046B-6BAB-4C7B-8BC2-9069BD1290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7230" y="2831078"/>
            <a:ext cx="4265251" cy="2305679"/>
          </a:xfrm>
          <a:prstGeom prst="rect">
            <a:avLst/>
          </a:prstGeom>
          <a:ln>
            <a:solidFill>
              <a:schemeClr val="bg2">
                <a:lumMod val="50000"/>
              </a:schemeClr>
            </a:solidFill>
          </a:ln>
        </p:spPr>
      </p:pic>
      <p:pic>
        <p:nvPicPr>
          <p:cNvPr id="11" name="Picture 10">
            <a:extLst>
              <a:ext uri="{FF2B5EF4-FFF2-40B4-BE49-F238E27FC236}">
                <a16:creationId xmlns:a16="http://schemas.microsoft.com/office/drawing/2014/main" id="{086629D6-A291-42E6-A966-C40543FC65B3}"/>
              </a:ext>
            </a:extLst>
          </p:cNvPr>
          <p:cNvPicPr>
            <a:picLocks noChangeAspect="1"/>
          </p:cNvPicPr>
          <p:nvPr/>
        </p:nvPicPr>
        <p:blipFill rotWithShape="1">
          <a:blip r:embed="rId4"/>
          <a:srcRect r="32564" b="12770"/>
          <a:stretch/>
        </p:blipFill>
        <p:spPr>
          <a:xfrm>
            <a:off x="5293845" y="1494684"/>
            <a:ext cx="6080345" cy="1381571"/>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720F92A5-81DD-4483-AE5D-1534F9BC8F99}"/>
              </a:ext>
            </a:extLst>
          </p:cNvPr>
          <p:cNvSpPr/>
          <p:nvPr/>
        </p:nvSpPr>
        <p:spPr bwMode="auto">
          <a:xfrm>
            <a:off x="2060507" y="3806828"/>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2748833" y="2185470"/>
            <a:ext cx="2545012" cy="1688356"/>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2060507" y="3940822"/>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12" idx="1"/>
          </p:cNvCxnSpPr>
          <p:nvPr/>
        </p:nvCxnSpPr>
        <p:spPr>
          <a:xfrm>
            <a:off x="2748833" y="4007819"/>
            <a:ext cx="2545012" cy="1055874"/>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25" name="Picture 24">
            <a:extLst>
              <a:ext uri="{FF2B5EF4-FFF2-40B4-BE49-F238E27FC236}">
                <a16:creationId xmlns:a16="http://schemas.microsoft.com/office/drawing/2014/main" id="{83C171E8-7115-4CC9-877A-1530A76AFCBE}"/>
              </a:ext>
            </a:extLst>
          </p:cNvPr>
          <p:cNvPicPr>
            <a:picLocks noChangeAspect="1"/>
          </p:cNvPicPr>
          <p:nvPr/>
        </p:nvPicPr>
        <p:blipFill>
          <a:blip r:embed="rId5"/>
          <a:stretch>
            <a:fillRect/>
          </a:stretch>
        </p:blipFill>
        <p:spPr>
          <a:xfrm>
            <a:off x="6533797" y="2876254"/>
            <a:ext cx="5657339" cy="1358778"/>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BAEAB1DC-3DA4-4C43-9A45-E56ECA59D7C1}"/>
              </a:ext>
            </a:extLst>
          </p:cNvPr>
          <p:cNvPicPr>
            <a:picLocks noChangeAspect="1"/>
          </p:cNvPicPr>
          <p:nvPr/>
        </p:nvPicPr>
        <p:blipFill rotWithShape="1">
          <a:blip r:embed="rId6"/>
          <a:srcRect r="32564" b="16144"/>
          <a:stretch/>
        </p:blipFill>
        <p:spPr>
          <a:xfrm>
            <a:off x="5293845" y="4399624"/>
            <a:ext cx="6080345" cy="1328137"/>
          </a:xfrm>
          <a:prstGeom prst="rect">
            <a:avLst/>
          </a:prstGeom>
          <a:ln>
            <a:solidFill>
              <a:schemeClr val="bg2">
                <a:lumMod val="50000"/>
              </a:schemeClr>
            </a:solidFill>
          </a:ln>
        </p:spPr>
      </p:pic>
      <p:pic>
        <p:nvPicPr>
          <p:cNvPr id="32" name="Picture 31">
            <a:extLst>
              <a:ext uri="{FF2B5EF4-FFF2-40B4-BE49-F238E27FC236}">
                <a16:creationId xmlns:a16="http://schemas.microsoft.com/office/drawing/2014/main" id="{1F26C2DD-B0D2-4F22-9833-0421FCD5DEA2}"/>
              </a:ext>
            </a:extLst>
          </p:cNvPr>
          <p:cNvPicPr>
            <a:picLocks noChangeAspect="1"/>
          </p:cNvPicPr>
          <p:nvPr/>
        </p:nvPicPr>
        <p:blipFill>
          <a:blip r:embed="rId7"/>
          <a:stretch>
            <a:fillRect/>
          </a:stretch>
        </p:blipFill>
        <p:spPr>
          <a:xfrm>
            <a:off x="6238956" y="5635838"/>
            <a:ext cx="5952178" cy="1211412"/>
          </a:xfrm>
          <a:prstGeom prst="rect">
            <a:avLst/>
          </a:prstGeom>
          <a:ln>
            <a:solidFill>
              <a:schemeClr val="bg2">
                <a:lumMod val="50000"/>
              </a:schemeClr>
            </a:solidFill>
          </a:ln>
        </p:spPr>
      </p:pic>
    </p:spTree>
    <p:extLst>
      <p:ext uri="{BB962C8B-B14F-4D97-AF65-F5344CB8AC3E}">
        <p14:creationId xmlns:p14="http://schemas.microsoft.com/office/powerpoint/2010/main" val="90116528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Data </a:t>
            </a:r>
            <a:r>
              <a:rPr lang="en-US" sz="1372" b="1" dirty="0">
                <a:gradFill>
                  <a:gsLst>
                    <a:gs pos="2917">
                      <a:prstClr val="black"/>
                    </a:gs>
                    <a:gs pos="30000">
                      <a:prstClr val="black"/>
                    </a:gs>
                  </a:gsLst>
                  <a:lin ang="5400000" scaled="0"/>
                </a:gradFill>
                <a:latin typeface="Segoe UI"/>
              </a:rPr>
              <a:t>lake integrated </a:t>
            </a:r>
            <a:r>
              <a:rPr lang="en-US" sz="1372" dirty="0">
                <a:gradFill>
                  <a:gsLst>
                    <a:gs pos="2917">
                      <a:prstClr val="black"/>
                    </a:gs>
                    <a:gs pos="30000">
                      <a:prstClr val="black"/>
                    </a:gs>
                  </a:gsLst>
                  <a:lin ang="5400000" scaled="0"/>
                </a:gradFill>
                <a:latin typeface="Segoe UI"/>
              </a:rPr>
              <a:t>and Common Data Model aware</a:t>
            </a:r>
            <a:endParaRPr lang="en-US" sz="1372"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Designed for analytics </a:t>
            </a:r>
            <a:r>
              <a:rPr lang="en-US" sz="1372" b="1" dirty="0">
                <a:gradFill>
                  <a:gsLst>
                    <a:gs pos="2917">
                      <a:prstClr val="black"/>
                    </a:gs>
                    <a:gs pos="30000">
                      <a:prstClr val="black"/>
                    </a:gs>
                  </a:gsLst>
                  <a:lin ang="5400000" scaled="0"/>
                </a:gradFill>
                <a:latin typeface="Segoe UI"/>
              </a:rPr>
              <a:t>workloads at any scale</a:t>
            </a:r>
            <a:endParaRPr lang="en-US" sz="2745" b="1" dirty="0">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a:t>Transform with Synapse SQL Serverless</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1" y="1050535"/>
            <a:ext cx="3604739" cy="5504722"/>
          </a:xfrm>
        </p:spPr>
        <p:txBody>
          <a:bodyPr/>
          <a:lstStyle/>
          <a:p>
            <a:pPr>
              <a:lnSpc>
                <a:spcPct val="110000"/>
              </a:lnSpc>
              <a:spcAft>
                <a:spcPts val="600"/>
              </a:spcAft>
            </a:pPr>
            <a:r>
              <a:rPr lang="en-US" sz="1961" dirty="0">
                <a:solidFill>
                  <a:schemeClr val="tx2"/>
                </a:solidFill>
                <a:latin typeface="+mj-lt"/>
              </a:rPr>
              <a:t>Overview</a:t>
            </a:r>
            <a:endParaRPr lang="en-US" sz="1800" dirty="0">
              <a:solidFill>
                <a:schemeClr val="tx2"/>
              </a:solidFill>
              <a:latin typeface="+mj-lt"/>
            </a:endParaRPr>
          </a:p>
          <a:p>
            <a:pPr marL="0" lvl="1">
              <a:lnSpc>
                <a:spcPct val="110000"/>
              </a:lnSpc>
              <a:spcBef>
                <a:spcPts val="0"/>
              </a:spcBef>
              <a:spcAft>
                <a:spcPts val="600"/>
              </a:spcAft>
            </a:pPr>
            <a:r>
              <a:rPr lang="en-US" sz="1765" dirty="0"/>
              <a:t>An interactive query service that provides T-SQL queries over high scale data in Azure Storage.</a:t>
            </a:r>
          </a:p>
          <a:p>
            <a:pPr>
              <a:lnSpc>
                <a:spcPct val="110000"/>
              </a:lnSpc>
              <a:spcAft>
                <a:spcPts val="600"/>
              </a:spcAft>
            </a:pPr>
            <a:endParaRPr lang="en-US" sz="1961" dirty="0">
              <a:solidFill>
                <a:schemeClr val="tx2"/>
              </a:solidFill>
              <a:latin typeface="+mj-lt"/>
            </a:endParaRPr>
          </a:p>
          <a:p>
            <a:pPr>
              <a:lnSpc>
                <a:spcPct val="110000"/>
              </a:lnSpc>
              <a:spcAft>
                <a:spcPts val="600"/>
              </a:spcAft>
            </a:pPr>
            <a:r>
              <a:rPr lang="en-US" sz="1961" dirty="0">
                <a:solidFill>
                  <a:schemeClr val="tx2"/>
                </a:solidFill>
                <a:latin typeface="+mj-lt"/>
              </a:rPr>
              <a:t>Benefits</a:t>
            </a:r>
            <a:endParaRPr lang="en-US" sz="1800" dirty="0">
              <a:solidFill>
                <a:schemeClr val="tx2"/>
              </a:solidFill>
              <a:latin typeface="+mj-lt"/>
            </a:endParaRPr>
          </a:p>
          <a:p>
            <a:pPr marL="280121" lvl="1" indent="-280121">
              <a:lnSpc>
                <a:spcPct val="110000"/>
              </a:lnSpc>
              <a:spcBef>
                <a:spcPts val="0"/>
              </a:spcBef>
              <a:spcAft>
                <a:spcPts val="600"/>
              </a:spcAft>
              <a:buFont typeface="Arial" panose="020B0604020202020204" pitchFamily="34" charset="0"/>
              <a:buChar char="•"/>
            </a:pPr>
            <a:r>
              <a:rPr lang="en-US" sz="1600" dirty="0"/>
              <a:t>Pay-per-query with serverless model</a:t>
            </a:r>
          </a:p>
          <a:p>
            <a:pPr marL="280121" lvl="1" indent="-280121">
              <a:lnSpc>
                <a:spcPct val="110000"/>
              </a:lnSpc>
              <a:spcBef>
                <a:spcPts val="0"/>
              </a:spcBef>
              <a:spcAft>
                <a:spcPts val="600"/>
              </a:spcAft>
              <a:buFont typeface="Arial" panose="020B0604020202020204" pitchFamily="34" charset="0"/>
              <a:buChar char="•"/>
            </a:pPr>
            <a:r>
              <a:rPr lang="en-US" sz="1600" dirty="0"/>
              <a:t>Query data in-place on the data lake with T-SQL (no ETL)</a:t>
            </a:r>
          </a:p>
          <a:p>
            <a:pPr marL="280121" lvl="1" indent="-280121">
              <a:lnSpc>
                <a:spcPct val="110000"/>
              </a:lnSpc>
              <a:spcBef>
                <a:spcPts val="0"/>
              </a:spcBef>
              <a:spcAft>
                <a:spcPts val="600"/>
              </a:spcAft>
              <a:buFont typeface="Arial" panose="020B0604020202020204" pitchFamily="34" charset="0"/>
              <a:buChar char="•"/>
            </a:pPr>
            <a:r>
              <a:rPr lang="en-US" sz="1600" dirty="0"/>
              <a:t>Supports various file formats (Parquet, CSV, JSON)</a:t>
            </a:r>
          </a:p>
          <a:p>
            <a:pPr marL="280121" lvl="1" indent="-280121">
              <a:lnSpc>
                <a:spcPct val="110000"/>
              </a:lnSpc>
              <a:spcBef>
                <a:spcPts val="0"/>
              </a:spcBef>
              <a:spcAft>
                <a:spcPts val="600"/>
              </a:spcAft>
              <a:buFont typeface="Arial" panose="020B0604020202020204" pitchFamily="34" charset="0"/>
              <a:buChar char="•"/>
            </a:pPr>
            <a:r>
              <a:rPr lang="en-US" sz="1600" dirty="0"/>
              <a:t>Integrates with Databricks, HDInsight, </a:t>
            </a:r>
            <a:r>
              <a:rPr lang="en-US" sz="1600" dirty="0" err="1"/>
              <a:t>PowerBI</a:t>
            </a:r>
            <a:r>
              <a:rPr lang="en-US" sz="1600" dirty="0"/>
              <a:t>, and the shared Synapse </a:t>
            </a:r>
            <a:r>
              <a:rPr lang="en-US" sz="1600" dirty="0" err="1"/>
              <a:t>metastore</a:t>
            </a:r>
            <a:endParaRPr lang="en-US" sz="1600" dirty="0"/>
          </a:p>
          <a:p>
            <a:endParaRPr lang="en-US" dirty="0"/>
          </a:p>
        </p:txBody>
      </p:sp>
      <p:grpSp>
        <p:nvGrpSpPr>
          <p:cNvPr id="40" name="Group 39">
            <a:extLst>
              <a:ext uri="{FF2B5EF4-FFF2-40B4-BE49-F238E27FC236}">
                <a16:creationId xmlns:a16="http://schemas.microsoft.com/office/drawing/2014/main" id="{717D6EDA-7FA1-4802-B0BE-E06D5AEEA12C}"/>
              </a:ext>
            </a:extLst>
          </p:cNvPr>
          <p:cNvGrpSpPr/>
          <p:nvPr/>
        </p:nvGrpSpPr>
        <p:grpSpPr>
          <a:xfrm>
            <a:off x="3850125" y="1982840"/>
            <a:ext cx="8220627" cy="3288877"/>
            <a:chOff x="5665509" y="2106139"/>
            <a:chExt cx="6170620" cy="2468718"/>
          </a:xfrm>
        </p:grpSpPr>
        <p:sp>
          <p:nvSpPr>
            <p:cNvPr id="7" name="Rectangle 6">
              <a:extLst>
                <a:ext uri="{FF2B5EF4-FFF2-40B4-BE49-F238E27FC236}">
                  <a16:creationId xmlns:a16="http://schemas.microsoft.com/office/drawing/2014/main" id="{EE2B5161-6A0F-4841-8B47-E55D9F7552B9}"/>
                </a:ext>
              </a:extLst>
            </p:cNvPr>
            <p:cNvSpPr/>
            <p:nvPr/>
          </p:nvSpPr>
          <p:spPr bwMode="auto">
            <a:xfrm>
              <a:off x="6258261" y="2650915"/>
              <a:ext cx="830323" cy="541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6372574" y="4012530"/>
              <a:ext cx="3545658"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7479175" y="4063949"/>
              <a:ext cx="470418" cy="380292"/>
            </a:xfrm>
            <a:prstGeom prst="rect">
              <a:avLst/>
            </a:prstGeom>
            <a:noFill/>
          </p:spPr>
          <p:txBody>
            <a:bodyPr wrap="square" lIns="182854" tIns="146284" rIns="182854" bIns="146284" rtlCol="0">
              <a:spAutoFit/>
            </a:bodyPr>
            <a:lstStyle/>
            <a:p>
              <a:pPr defTabSz="914225">
                <a:defRPr/>
              </a:pPr>
              <a:r>
                <a:rPr lang="en-US" sz="700">
                  <a:gradFill>
                    <a:gsLst>
                      <a:gs pos="2917">
                        <a:srgbClr val="000000"/>
                      </a:gs>
                      <a:gs pos="30000">
                        <a:srgbClr val="000000"/>
                      </a:gs>
                    </a:gsLst>
                    <a:lin ang="5400000" scaled="0"/>
                  </a:gradFill>
                  <a:latin typeface="Segoe UI"/>
                </a:rPr>
                <a:t>10</a:t>
              </a:r>
            </a:p>
            <a:p>
              <a:pPr defTabSz="914225">
                <a:defRPr/>
              </a:pPr>
              <a:r>
                <a:rPr lang="en-US" sz="700">
                  <a:gradFill>
                    <a:gsLst>
                      <a:gs pos="2917">
                        <a:srgbClr val="000000"/>
                      </a:gs>
                      <a:gs pos="30000">
                        <a:srgbClr val="000000"/>
                      </a:gs>
                    </a:gsLst>
                    <a:lin ang="5400000" scaled="0"/>
                  </a:gradFill>
                  <a:latin typeface="Segoe UI"/>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7937432" y="4197378"/>
              <a:ext cx="760699"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7491198" y="4086076"/>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7609259" y="4176557"/>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27" rIns="0" bIns="91427"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5DBB7144-5653-45AD-ACE2-99721043E0E5}"/>
                </a:ext>
              </a:extLst>
            </p:cNvPr>
            <p:cNvGrpSpPr/>
            <p:nvPr/>
          </p:nvGrpSpPr>
          <p:grpSpPr>
            <a:xfrm>
              <a:off x="7799343" y="2410499"/>
              <a:ext cx="1087954" cy="1008028"/>
              <a:chOff x="5814658" y="4901290"/>
              <a:chExt cx="1272229" cy="100802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5814658" y="4901290"/>
                <a:ext cx="1231974" cy="100802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10457">
                  <a:spcBef>
                    <a:spcPct val="0"/>
                  </a:spcBef>
                  <a:spcAft>
                    <a:spcPct val="35000"/>
                  </a:spcAft>
                  <a:defRPr/>
                </a:pPr>
                <a:endParaRPr lang="en-US" sz="1400" kern="0">
                  <a:solidFill>
                    <a:srgbClr val="0078D7"/>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5829303" y="5213499"/>
                <a:ext cx="1257584"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spcAft>
                    <a:spcPts val="300"/>
                  </a:spcAft>
                  <a:buSzPct val="90000"/>
                  <a:defRPr/>
                </a:pP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SQL On Demand </a:t>
                </a:r>
                <a:b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b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54" y="2106139"/>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10393157" y="2726796"/>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10928732" y="2287389"/>
              <a:ext cx="52606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10900958" y="2791284"/>
              <a:ext cx="935171"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393955" y="3261978"/>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941046" y="3361546"/>
              <a:ext cx="386486"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stCxn id="37" idx="3"/>
              <a:endCxn id="14" idx="1"/>
            </p:cNvCxnSpPr>
            <p:nvPr/>
          </p:nvCxnSpPr>
          <p:spPr>
            <a:xfrm flipV="1">
              <a:off x="8887297" y="2357618"/>
              <a:ext cx="1504057" cy="515256"/>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stCxn id="37" idx="3"/>
              <a:endCxn id="15" idx="1"/>
            </p:cNvCxnSpPr>
            <p:nvPr/>
          </p:nvCxnSpPr>
          <p:spPr>
            <a:xfrm>
              <a:off x="8887297" y="2872875"/>
              <a:ext cx="1505860" cy="53947"/>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stCxn id="37" idx="3"/>
              <a:endCxn id="18" idx="1"/>
            </p:cNvCxnSpPr>
            <p:nvPr/>
          </p:nvCxnSpPr>
          <p:spPr>
            <a:xfrm>
              <a:off x="8887297" y="2872875"/>
              <a:ext cx="1506658" cy="59944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flipH="1">
              <a:off x="8326107" y="3418527"/>
              <a:ext cx="1"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294632" y="3545076"/>
              <a:ext cx="798000" cy="3292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pic>
          <p:nvPicPr>
            <p:cNvPr id="28" name="Picture 27" descr="A picture containing drawing&#10;&#10;Description automatically generated">
              <a:extLst>
                <a:ext uri="{FF2B5EF4-FFF2-40B4-BE49-F238E27FC236}">
                  <a16:creationId xmlns:a16="http://schemas.microsoft.com/office/drawing/2014/main" id="{6ABFBC79-44F6-4125-BB69-A82F204AA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771" y="2774025"/>
              <a:ext cx="290899" cy="320053"/>
            </a:xfrm>
            <a:prstGeom prst="rect">
              <a:avLst/>
            </a:prstGeom>
          </p:spPr>
        </p:pic>
        <p:pic>
          <p:nvPicPr>
            <p:cNvPr id="29" name="Picture 28" descr="A picture containing brick, ottoman&#10;&#10;Description automatically generated">
              <a:extLst>
                <a:ext uri="{FF2B5EF4-FFF2-40B4-BE49-F238E27FC236}">
                  <a16:creationId xmlns:a16="http://schemas.microsoft.com/office/drawing/2014/main" id="{F7B27C61-ACED-4227-8453-5C79DA9A6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324" y="2774025"/>
              <a:ext cx="257139" cy="340171"/>
            </a:xfrm>
            <a:prstGeom prst="rect">
              <a:avLst/>
            </a:prstGeom>
          </p:spPr>
        </p:pic>
        <p:sp>
          <p:nvSpPr>
            <p:cNvPr id="30" name="Plus Sign 29">
              <a:extLst>
                <a:ext uri="{FF2B5EF4-FFF2-40B4-BE49-F238E27FC236}">
                  <a16:creationId xmlns:a16="http://schemas.microsoft.com/office/drawing/2014/main" id="{91BE1890-9AF5-47BF-88BA-DD491DA50FDF}"/>
                </a:ext>
              </a:extLst>
            </p:cNvPr>
            <p:cNvSpPr/>
            <p:nvPr/>
          </p:nvSpPr>
          <p:spPr bwMode="auto">
            <a:xfrm>
              <a:off x="6628481" y="2897136"/>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7" idx="2"/>
            </p:cNvCxnSpPr>
            <p:nvPr/>
          </p:nvCxnSpPr>
          <p:spPr>
            <a:xfrm>
              <a:off x="6673423" y="3192714"/>
              <a:ext cx="0" cy="830106"/>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7" idx="3"/>
            </p:cNvCxnSpPr>
            <p:nvPr/>
          </p:nvCxnSpPr>
          <p:spPr>
            <a:xfrm flipH="1">
              <a:off x="7088584" y="2914513"/>
              <a:ext cx="710759" cy="7302"/>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0AC1C6-31E7-47B8-8F9C-366F895F5D03}"/>
                </a:ext>
              </a:extLst>
            </p:cNvPr>
            <p:cNvSpPr/>
            <p:nvPr/>
          </p:nvSpPr>
          <p:spPr>
            <a:xfrm>
              <a:off x="6158928" y="2396117"/>
              <a:ext cx="129855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Curate and transform data</a:t>
              </a:r>
            </a:p>
          </p:txBody>
        </p:sp>
        <p:sp>
          <p:nvSpPr>
            <p:cNvPr id="34" name="Rectangle 33">
              <a:extLst>
                <a:ext uri="{FF2B5EF4-FFF2-40B4-BE49-F238E27FC236}">
                  <a16:creationId xmlns:a16="http://schemas.microsoft.com/office/drawing/2014/main" id="{64FEFC17-80E4-4BE7-8639-00911D63ABAB}"/>
                </a:ext>
              </a:extLst>
            </p:cNvPr>
            <p:cNvSpPr/>
            <p:nvPr/>
          </p:nvSpPr>
          <p:spPr>
            <a:xfrm>
              <a:off x="7061054" y="2982491"/>
              <a:ext cx="821745"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sp>
          <p:nvSpPr>
            <p:cNvPr id="35" name="Rectangle 34">
              <a:extLst>
                <a:ext uri="{FF2B5EF4-FFF2-40B4-BE49-F238E27FC236}">
                  <a16:creationId xmlns:a16="http://schemas.microsoft.com/office/drawing/2014/main" id="{7786B3F0-8D74-4B06-8271-CE1091F5E1AD}"/>
                </a:ext>
              </a:extLst>
            </p:cNvPr>
            <p:cNvSpPr/>
            <p:nvPr/>
          </p:nvSpPr>
          <p:spPr>
            <a:xfrm>
              <a:off x="5665509" y="3418527"/>
              <a:ext cx="1088811" cy="3292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grpSp>
    </p:spTree>
    <p:extLst>
      <p:ext uri="{BB962C8B-B14F-4D97-AF65-F5344CB8AC3E}">
        <p14:creationId xmlns:p14="http://schemas.microsoft.com/office/powerpoint/2010/main" val="162543918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0001489" cy="757914"/>
          </a:xfrm>
        </p:spPr>
        <p:txBody>
          <a:bodyPr/>
          <a:lstStyle/>
          <a:p>
            <a:r>
              <a:rPr lang="en-US"/>
              <a:t>Synapse SQL Serverless – Querying on storage</a:t>
            </a: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a:srcRect t="11974" r="24078" b="22993"/>
          <a:stretch/>
        </p:blipFill>
        <p:spPr>
          <a:xfrm>
            <a:off x="427231" y="980953"/>
            <a:ext cx="8133477" cy="4459401"/>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a:srcRect t="15782"/>
          <a:stretch/>
        </p:blipFill>
        <p:spPr>
          <a:xfrm>
            <a:off x="4856956" y="2997910"/>
            <a:ext cx="6907815" cy="3573118"/>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7921432" y="3498971"/>
            <a:ext cx="988904" cy="19292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3829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7230" y="286974"/>
            <a:ext cx="9030363" cy="693979"/>
          </a:xfrm>
        </p:spPr>
        <p:txBody>
          <a:bodyPr/>
          <a:lstStyle/>
          <a:p>
            <a:r>
              <a:rPr lang="en-US"/>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7229" y="1130240"/>
            <a:ext cx="5555177" cy="4525526"/>
          </a:xfrm>
        </p:spPr>
        <p:txBody>
          <a:bodyPr/>
          <a:lstStyle/>
          <a:p>
            <a:pPr>
              <a:lnSpc>
                <a:spcPct val="110000"/>
              </a:lnSpc>
              <a:spcAft>
                <a:spcPts val="600"/>
              </a:spcAft>
            </a:pPr>
            <a:r>
              <a:rPr lang="en-US" sz="1961" dirty="0">
                <a:solidFill>
                  <a:schemeClr val="tx2"/>
                </a:solidFill>
                <a:latin typeface="+mj-lt"/>
              </a:rPr>
              <a:t>Overview</a:t>
            </a:r>
          </a:p>
          <a:p>
            <a:r>
              <a:rPr lang="en-US" sz="1765" dirty="0"/>
              <a:t>Uses OPENROWSET function to access data</a:t>
            </a:r>
          </a:p>
          <a:p>
            <a:pPr>
              <a:lnSpc>
                <a:spcPct val="110000"/>
              </a:lnSpc>
              <a:spcAft>
                <a:spcPts val="600"/>
              </a:spcAft>
            </a:pPr>
            <a:r>
              <a:rPr lang="en-US" sz="1961" dirty="0">
                <a:solidFill>
                  <a:schemeClr val="tx2"/>
                </a:solidFill>
                <a:latin typeface="+mj-lt"/>
              </a:rPr>
              <a:t>Benefits</a:t>
            </a:r>
          </a:p>
          <a:p>
            <a:pPr>
              <a:lnSpc>
                <a:spcPct val="100000"/>
              </a:lnSpc>
              <a:spcAft>
                <a:spcPts val="600"/>
              </a:spcAft>
            </a:pPr>
            <a:r>
              <a:rPr lang="en-US" sz="1765" dirty="0"/>
              <a:t>Ability to read CSV File with</a:t>
            </a:r>
          </a:p>
          <a:p>
            <a:pPr>
              <a:lnSpc>
                <a:spcPct val="100000"/>
              </a:lnSpc>
              <a:spcAft>
                <a:spcPts val="600"/>
              </a:spcAft>
            </a:pPr>
            <a:r>
              <a:rPr lang="en-US" sz="1765" dirty="0"/>
              <a:t>- no header row, Windows style new line</a:t>
            </a:r>
          </a:p>
          <a:p>
            <a:pPr>
              <a:lnSpc>
                <a:spcPct val="100000"/>
              </a:lnSpc>
              <a:spcAft>
                <a:spcPts val="600"/>
              </a:spcAft>
            </a:pPr>
            <a:r>
              <a:rPr lang="en-US" sz="1765" dirty="0"/>
              <a:t>- no header row, Unix-style new line</a:t>
            </a:r>
          </a:p>
          <a:p>
            <a:pPr>
              <a:lnSpc>
                <a:spcPct val="100000"/>
              </a:lnSpc>
              <a:spcAft>
                <a:spcPts val="600"/>
              </a:spcAft>
            </a:pPr>
            <a:r>
              <a:rPr lang="en-US" sz="1765" dirty="0"/>
              <a:t>- header row, Unix-style new line</a:t>
            </a:r>
          </a:p>
          <a:p>
            <a:pPr>
              <a:lnSpc>
                <a:spcPct val="100000"/>
              </a:lnSpc>
              <a:spcAft>
                <a:spcPts val="600"/>
              </a:spcAft>
            </a:pPr>
            <a:r>
              <a:rPr lang="en-US" sz="1765" dirty="0"/>
              <a:t>- header row, Unix-style new line, quoted</a:t>
            </a:r>
          </a:p>
          <a:p>
            <a:pPr>
              <a:lnSpc>
                <a:spcPct val="100000"/>
              </a:lnSpc>
              <a:spcAft>
                <a:spcPts val="600"/>
              </a:spcAft>
            </a:pPr>
            <a:r>
              <a:rPr lang="en-US" sz="1765" dirty="0"/>
              <a:t>- header row, Unix-style new line, escape</a:t>
            </a:r>
          </a:p>
          <a:p>
            <a:pPr>
              <a:lnSpc>
                <a:spcPct val="100000"/>
              </a:lnSpc>
              <a:spcAft>
                <a:spcPts val="600"/>
              </a:spcAft>
            </a:pPr>
            <a:r>
              <a:rPr lang="en-US" sz="1765" dirty="0"/>
              <a:t>- header row, Unix-style new line, tab-delimited</a:t>
            </a:r>
          </a:p>
          <a:p>
            <a:pPr>
              <a:lnSpc>
                <a:spcPct val="100000"/>
              </a:lnSpc>
              <a:spcAft>
                <a:spcPts val="600"/>
              </a:spcAft>
            </a:pPr>
            <a:r>
              <a:rPr lang="en-US" sz="1765" dirty="0"/>
              <a:t>- without specifying all columns</a:t>
            </a:r>
          </a:p>
        </p:txBody>
      </p:sp>
      <p:sp>
        <p:nvSpPr>
          <p:cNvPr id="6" name="Rectangle 5">
            <a:extLst>
              <a:ext uri="{FF2B5EF4-FFF2-40B4-BE49-F238E27FC236}">
                <a16:creationId xmlns:a16="http://schemas.microsoft.com/office/drawing/2014/main" id="{849A4E53-4D3A-4A60-B1E7-3DC8F1787A15}"/>
              </a:ext>
            </a:extLst>
          </p:cNvPr>
          <p:cNvSpPr/>
          <p:nvPr/>
        </p:nvSpPr>
        <p:spPr>
          <a:xfrm>
            <a:off x="6096000" y="2523785"/>
            <a:ext cx="6095136" cy="3106050"/>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'https://XXX.blob.core.windows.net/csv/population/population.csv'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a:t>
            </a:r>
            <a:r>
              <a:rPr lang="en-US" sz="1200" dirty="0" err="1">
                <a:solidFill>
                  <a:srgbClr val="A31515"/>
                </a:solidFill>
                <a:latin typeface="Calibri" panose="020F0502020204030204" pitchFamily="34" charset="0"/>
                <a:cs typeface="Calibri" panose="020F0502020204030204" pitchFamily="34" charset="0"/>
              </a:rPr>
              <a:t>n'</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country_code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5</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[year] </a:t>
            </a:r>
            <a:r>
              <a:rPr lang="en-US" sz="1200" dirty="0" err="1">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[population] </a:t>
            </a:r>
            <a:r>
              <a:rPr lang="en-US" sz="1200" dirty="0" err="1">
                <a:solidFill>
                  <a:srgbClr val="0000FF"/>
                </a:solidFill>
                <a:latin typeface="Calibri" panose="020F0502020204030204" pitchFamily="34" charset="0"/>
                <a:cs typeface="Calibri" panose="020F0502020204030204" pitchFamily="34" charset="0"/>
              </a:rPr>
              <a:t>bigint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'Luxembourg'</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2017</a:t>
            </a:r>
            <a:endParaRPr lang="en-US" sz="1200"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22" y="5948930"/>
            <a:ext cx="3190422" cy="561895"/>
          </a:xfrm>
          <a:prstGeom prst="rect">
            <a:avLst/>
          </a:prstGeom>
          <a:ln w="12700">
            <a:solidFill>
              <a:schemeClr val="bg2">
                <a:lumMod val="50000"/>
              </a:schemeClr>
            </a:solidFill>
          </a:ln>
        </p:spPr>
      </p:pic>
      <p:sp>
        <p:nvSpPr>
          <p:cNvPr id="2" name="Rectangle 1">
            <a:extLst>
              <a:ext uri="{FF2B5EF4-FFF2-40B4-BE49-F238E27FC236}">
                <a16:creationId xmlns:a16="http://schemas.microsoft.com/office/drawing/2014/main" id="{690583BF-A33C-4B2D-B334-649C389E0FF7}"/>
              </a:ext>
            </a:extLst>
          </p:cNvPr>
          <p:cNvSpPr/>
          <p:nvPr/>
        </p:nvSpPr>
        <p:spPr bwMode="auto">
          <a:xfrm>
            <a:off x="6337300" y="2921000"/>
            <a:ext cx="4762500" cy="3810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989246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7229" y="223038"/>
            <a:ext cx="11271425" cy="757914"/>
          </a:xfrm>
        </p:spPr>
        <p:txBody>
          <a:bodyPr/>
          <a:lstStyle/>
          <a:p>
            <a:r>
              <a:rPr lang="en-US"/>
              <a:t>Synapse SQL Serverless – Querying folders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7230" y="1130241"/>
            <a:ext cx="5401717" cy="5279564"/>
          </a:xfrm>
        </p:spPr>
        <p:txBody>
          <a:bodyPr/>
          <a:lstStyle/>
          <a:p>
            <a:pPr>
              <a:lnSpc>
                <a:spcPct val="110000"/>
              </a:lnSpc>
              <a:spcAft>
                <a:spcPts val="600"/>
              </a:spcAft>
            </a:pPr>
            <a:r>
              <a:rPr lang="en-US" sz="1961" dirty="0">
                <a:solidFill>
                  <a:schemeClr val="tx2"/>
                </a:solidFill>
                <a:latin typeface="+mj-lt"/>
              </a:rPr>
              <a:t>Overview</a:t>
            </a:r>
          </a:p>
          <a:p>
            <a:pPr>
              <a:lnSpc>
                <a:spcPct val="100000"/>
              </a:lnSpc>
              <a:spcAft>
                <a:spcPts val="600"/>
              </a:spcAft>
            </a:pPr>
            <a:r>
              <a:rPr lang="en-US" sz="1765" dirty="0"/>
              <a:t>Uses OPENROWSET function to access data from</a:t>
            </a:r>
          </a:p>
          <a:p>
            <a:pPr>
              <a:lnSpc>
                <a:spcPct val="100000"/>
              </a:lnSpc>
              <a:spcAft>
                <a:spcPts val="600"/>
              </a:spcAft>
            </a:pPr>
            <a:r>
              <a:rPr lang="en-US" sz="1765" dirty="0"/>
              <a:t>multiple files  or folders </a:t>
            </a:r>
          </a:p>
          <a:p>
            <a:pPr>
              <a:lnSpc>
                <a:spcPct val="100000"/>
              </a:lnSpc>
              <a:spcAft>
                <a:spcPts val="600"/>
              </a:spcAft>
            </a:pPr>
            <a:endParaRPr lang="en-US" sz="1765" dirty="0"/>
          </a:p>
          <a:p>
            <a:pPr>
              <a:lnSpc>
                <a:spcPct val="110000"/>
              </a:lnSpc>
              <a:spcAft>
                <a:spcPts val="600"/>
              </a:spcAft>
            </a:pPr>
            <a:r>
              <a:rPr lang="en-US" sz="1961" dirty="0">
                <a:solidFill>
                  <a:schemeClr val="tx2"/>
                </a:solidFill>
                <a:latin typeface="+mj-lt"/>
              </a:rPr>
              <a:t>Benefits</a:t>
            </a:r>
          </a:p>
          <a:p>
            <a:pPr marL="280121" indent="-280121">
              <a:lnSpc>
                <a:spcPct val="100000"/>
              </a:lnSpc>
              <a:spcAft>
                <a:spcPts val="600"/>
              </a:spcAft>
              <a:buFont typeface="Arial" panose="020B0604020202020204" pitchFamily="34" charset="0"/>
              <a:buChar char="•"/>
            </a:pPr>
            <a:r>
              <a:rPr lang="en-US" sz="1765" dirty="0"/>
              <a:t>Offers reading multiple files/folders through usage of wildcards</a:t>
            </a:r>
          </a:p>
          <a:p>
            <a:pPr marL="280121" indent="-280121">
              <a:lnSpc>
                <a:spcPct val="100000"/>
              </a:lnSpc>
              <a:spcAft>
                <a:spcPts val="600"/>
              </a:spcAft>
              <a:buFont typeface="Arial" panose="020B0604020202020204" pitchFamily="34" charset="0"/>
              <a:buChar char="•"/>
            </a:pPr>
            <a:r>
              <a:rPr lang="en-US" sz="1765" dirty="0"/>
              <a:t>Offers reading specific file/folder </a:t>
            </a:r>
          </a:p>
          <a:p>
            <a:pPr marL="280121" indent="-280121">
              <a:lnSpc>
                <a:spcPct val="100000"/>
              </a:lnSpc>
              <a:spcAft>
                <a:spcPts val="600"/>
              </a:spcAft>
              <a:buFont typeface="Arial" panose="020B0604020202020204" pitchFamily="34" charset="0"/>
              <a:buChar char="•"/>
            </a:pPr>
            <a:r>
              <a:rPr lang="en-US" sz="1765" dirty="0"/>
              <a:t>Supports use of multiple wildcards</a:t>
            </a:r>
          </a:p>
          <a:p>
            <a:pPr>
              <a:lnSpc>
                <a:spcPct val="100000"/>
              </a:lnSpc>
              <a:spcAft>
                <a:spcPts val="600"/>
              </a:spcAft>
            </a:pPr>
            <a:endParaRPr lang="en-US" sz="1600" dirty="0"/>
          </a:p>
        </p:txBody>
      </p:sp>
      <p:sp>
        <p:nvSpPr>
          <p:cNvPr id="7" name="Rectangle 6">
            <a:extLst>
              <a:ext uri="{FF2B5EF4-FFF2-40B4-BE49-F238E27FC236}">
                <a16:creationId xmlns:a16="http://schemas.microsoft.com/office/drawing/2014/main" id="{95796E1F-D29A-49C4-A3D4-06B45D178A94}"/>
              </a:ext>
            </a:extLst>
          </p:cNvPr>
          <p:cNvSpPr/>
          <p:nvPr/>
        </p:nvSpPr>
        <p:spPr>
          <a:xfrm>
            <a:off x="5828947" y="1130457"/>
            <a:ext cx="6095136" cy="4893647"/>
          </a:xfrm>
          <a:prstGeom prst="rect">
            <a:avLst/>
          </a:prstGeom>
          <a:ln>
            <a:solidFill>
              <a:schemeClr val="bg2">
                <a:lumMod val="50000"/>
              </a:schemeClr>
            </a:solidFill>
          </a:ln>
        </p:spPr>
        <p:txBody>
          <a:bodyPr>
            <a:spAutoFit/>
          </a:bodyPr>
          <a:lstStyle/>
          <a:p>
            <a:pPr defTabSz="914225">
              <a:defRPr/>
            </a:pPr>
            <a:r>
              <a:rPr lang="en-US" sz="1200">
                <a:solidFill>
                  <a:srgbClr val="D73A49"/>
                </a:solidFill>
                <a:latin typeface="Calibri" panose="020F0502020204030204" pitchFamily="34" charset="0"/>
                <a:cs typeface="Calibri" panose="020F0502020204030204" pitchFamily="34" charset="0"/>
              </a:rPr>
              <a:t>SELECT</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[year], </a:t>
            </a:r>
            <a:r>
              <a:rPr lang="en-US" sz="1200">
                <a:solidFill>
                  <a:srgbClr val="005CC5"/>
                </a:solidFill>
                <a:latin typeface="Calibri" panose="020F0502020204030204" pitchFamily="34" charset="0"/>
                <a:cs typeface="Calibri" panose="020F0502020204030204" pitchFamily="34" charset="0"/>
              </a:rPr>
              <a:t>SUM</a:t>
            </a:r>
            <a:r>
              <a:rPr lang="en-US" sz="1200">
                <a:solidFill>
                  <a:srgbClr val="24292E"/>
                </a:solidFill>
                <a:latin typeface="Calibri" panose="020F0502020204030204" pitchFamily="34" charset="0"/>
                <a:cs typeface="Calibri" panose="020F0502020204030204" pitchFamily="34" charset="0"/>
              </a:rPr>
              <a:t>(</a:t>
            </a: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passengers_total</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COUNT</a:t>
            </a:r>
            <a:r>
              <a:rPr lang="en-US" sz="1200">
                <a:solidFill>
                  <a:srgbClr val="24292E"/>
                </a:solidFill>
                <a:latin typeface="Calibri" panose="020F0502020204030204" pitchFamily="34" charset="0"/>
                <a:cs typeface="Calibri" panose="020F0502020204030204" pitchFamily="34" charset="0"/>
              </a:rPr>
              <a:t>(</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rides_total</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FROM</a:t>
            </a:r>
            <a:r>
              <a:rPr lang="en-US" sz="1200">
                <a:solidFill>
                  <a:srgbClr val="24292E"/>
                </a:solidFill>
                <a:latin typeface="Calibri" panose="020F0502020204030204" pitchFamily="34" charset="0"/>
                <a:cs typeface="Calibri" panose="020F0502020204030204" pitchFamily="34" charset="0"/>
              </a:rPr>
              <a:t> OPENROWSET( </a:t>
            </a:r>
          </a:p>
          <a:p>
            <a:pPr defTabSz="914225">
              <a:defRPr/>
            </a:pPr>
            <a:r>
              <a:rPr lang="en-US" sz="1200">
                <a:solidFill>
                  <a:srgbClr val="24292E"/>
                </a:solidFill>
                <a:latin typeface="Calibri" panose="020F0502020204030204" pitchFamily="34" charset="0"/>
                <a:cs typeface="Calibri" panose="020F0502020204030204" pitchFamily="34" charset="0"/>
              </a:rPr>
              <a:t>BULK </a:t>
            </a:r>
            <a:r>
              <a:rPr lang="en-US" sz="1200">
                <a:solidFill>
                  <a:srgbClr val="032F62"/>
                </a:solidFill>
                <a:latin typeface="Calibri" panose="020F0502020204030204" pitchFamily="34" charset="0"/>
                <a:cs typeface="Calibri" panose="020F0502020204030204" pitchFamily="34" charset="0"/>
              </a:rPr>
              <a:t>'https://XXX.blob.core.windows.net/csv/taxi/*.*’</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24292E"/>
                </a:solidFill>
                <a:latin typeface="Calibri" panose="020F0502020204030204" pitchFamily="34" charset="0"/>
                <a:cs typeface="Calibri" panose="020F0502020204030204" pitchFamily="34" charset="0"/>
              </a:rPr>
              <a:t>FORMAT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32F62"/>
                </a:solidFill>
                <a:latin typeface="Calibri" panose="020F0502020204030204" pitchFamily="34" charset="0"/>
                <a:cs typeface="Calibri" panose="020F0502020204030204" pitchFamily="34" charset="0"/>
              </a:rPr>
              <a:t>'CSV’</a:t>
            </a:r>
          </a:p>
          <a:p>
            <a:pPr defTabSz="914225">
              <a:defRPr/>
            </a:pPr>
            <a:r>
              <a:rPr lang="en-US" sz="1200">
                <a:solidFill>
                  <a:srgbClr val="24292E"/>
                </a:solidFill>
                <a:latin typeface="Calibri" panose="020F0502020204030204" pitchFamily="34" charset="0"/>
                <a:cs typeface="Calibri" panose="020F0502020204030204" pitchFamily="34" charset="0"/>
              </a:rPr>
              <a:t>, FIRSTROW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2</a:t>
            </a:r>
            <a:r>
              <a:rPr lang="en-US" sz="1200">
                <a:solidFill>
                  <a:srgbClr val="24292E"/>
                </a:solidFill>
                <a:latin typeface="Calibri" panose="020F0502020204030204" pitchFamily="34" charset="0"/>
                <a:cs typeface="Calibri" panose="020F0502020204030204" pitchFamily="34" charset="0"/>
              </a:rPr>
              <a:t> ) </a:t>
            </a:r>
          </a:p>
          <a:p>
            <a:pPr defTabSz="914225">
              <a:defRPr/>
            </a:pPr>
            <a:r>
              <a:rPr lang="en-US" sz="1200">
                <a:solidFill>
                  <a:srgbClr val="24292E"/>
                </a:solidFill>
                <a:latin typeface="Calibri" panose="020F0502020204030204" pitchFamily="34" charset="0"/>
                <a:cs typeface="Calibri" panose="020F0502020204030204" pitchFamily="34" charset="0"/>
              </a:rPr>
              <a:t>WITH (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vendor_id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trip_distance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rate_code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store_and_fwd_flag</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payment_type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fare_amount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extra FLOAT, </a:t>
            </a:r>
            <a:r>
              <a:rPr lang="en-US" sz="1200" err="1">
                <a:solidFill>
                  <a:srgbClr val="24292E"/>
                </a:solidFill>
                <a:latin typeface="Calibri" panose="020F0502020204030204" pitchFamily="34" charset="0"/>
                <a:cs typeface="Calibri" panose="020F0502020204030204" pitchFamily="34" charset="0"/>
              </a:rPr>
              <a:t>mta_tax</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tip_amount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tolls_amount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improvement_surcharge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total_amount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nyc</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GROUP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ORDER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8876515" y="4147693"/>
            <a:ext cx="3307085" cy="2623961"/>
          </a:xfrm>
          <a:prstGeom prst="rect">
            <a:avLst/>
          </a:prstGeom>
          <a:ln>
            <a:solidFill>
              <a:schemeClr val="bg2">
                <a:lumMod val="50000"/>
              </a:schemeClr>
            </a:solidFill>
          </a:ln>
        </p:spPr>
      </p:pic>
      <p:sp>
        <p:nvSpPr>
          <p:cNvPr id="6" name="Rectangle 5">
            <a:extLst>
              <a:ext uri="{FF2B5EF4-FFF2-40B4-BE49-F238E27FC236}">
                <a16:creationId xmlns:a16="http://schemas.microsoft.com/office/drawing/2014/main" id="{FD3FF27C-3EE3-4552-AC82-8777FA6B2C13}"/>
              </a:ext>
            </a:extLst>
          </p:cNvPr>
          <p:cNvSpPr/>
          <p:nvPr/>
        </p:nvSpPr>
        <p:spPr bwMode="auto">
          <a:xfrm>
            <a:off x="5828947" y="1714500"/>
            <a:ext cx="3581753" cy="2032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99959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EC393-92E4-4AD5-9A62-9C83649A5B95}"/>
              </a:ext>
            </a:extLst>
          </p:cNvPr>
          <p:cNvSpPr>
            <a:spLocks noGrp="1"/>
          </p:cNvSpPr>
          <p:nvPr>
            <p:ph type="title"/>
          </p:nvPr>
        </p:nvSpPr>
        <p:spPr>
          <a:xfrm>
            <a:off x="427229" y="223038"/>
            <a:ext cx="11495532" cy="757914"/>
          </a:xfrm>
        </p:spPr>
        <p:txBody>
          <a:bodyPr/>
          <a:lstStyle/>
          <a:p>
            <a:r>
              <a:rPr lang="en-US"/>
              <a:t>Synapse SQL Serverless – Querying specific files</a:t>
            </a:r>
          </a:p>
        </p:txBody>
      </p:sp>
      <p:sp>
        <p:nvSpPr>
          <p:cNvPr id="4" name="Text Placeholder 3">
            <a:extLst>
              <a:ext uri="{FF2B5EF4-FFF2-40B4-BE49-F238E27FC236}">
                <a16:creationId xmlns:a16="http://schemas.microsoft.com/office/drawing/2014/main" id="{2F5CCE26-DEEC-4C93-9A83-EFA13E15FA8B}"/>
              </a:ext>
            </a:extLst>
          </p:cNvPr>
          <p:cNvSpPr>
            <a:spLocks noGrp="1"/>
          </p:cNvSpPr>
          <p:nvPr>
            <p:ph type="body" sz="quarter" idx="11"/>
          </p:nvPr>
        </p:nvSpPr>
        <p:spPr>
          <a:xfrm>
            <a:off x="427229" y="1130240"/>
            <a:ext cx="4540370" cy="4242762"/>
          </a:xfrm>
        </p:spPr>
        <p:txBody>
          <a:bodyPr/>
          <a:lstStyle/>
          <a:p>
            <a:pPr>
              <a:spcAft>
                <a:spcPts val="600"/>
              </a:spcAft>
            </a:pPr>
            <a:r>
              <a:rPr lang="en-US" sz="1961" dirty="0">
                <a:solidFill>
                  <a:schemeClr val="tx2"/>
                </a:solidFill>
                <a:latin typeface="+mj-lt"/>
              </a:rPr>
              <a:t>Overview</a:t>
            </a:r>
          </a:p>
          <a:p>
            <a:pPr>
              <a:spcAft>
                <a:spcPts val="600"/>
              </a:spcAft>
            </a:pPr>
            <a:r>
              <a:rPr lang="en-US" sz="1765" dirty="0">
                <a:solidFill>
                  <a:srgbClr val="0000FF"/>
                </a:solidFill>
              </a:rPr>
              <a:t>filename</a:t>
            </a:r>
            <a:r>
              <a:rPr lang="en-US" sz="1765" dirty="0">
                <a:solidFill>
                  <a:schemeClr val="tx1"/>
                </a:solidFill>
              </a:rPr>
              <a:t> – Provides file name that originates row result</a:t>
            </a:r>
          </a:p>
          <a:p>
            <a:pPr>
              <a:spcAft>
                <a:spcPts val="600"/>
              </a:spcAft>
            </a:pPr>
            <a:endParaRPr lang="en-US" sz="1765" dirty="0">
              <a:solidFill>
                <a:srgbClr val="0000FF"/>
              </a:solidFill>
            </a:endParaRPr>
          </a:p>
          <a:p>
            <a:pPr>
              <a:spcAft>
                <a:spcPts val="600"/>
              </a:spcAft>
            </a:pPr>
            <a:r>
              <a:rPr lang="en-US" sz="1765" dirty="0" err="1">
                <a:solidFill>
                  <a:srgbClr val="0000FF"/>
                </a:solidFill>
              </a:rPr>
              <a:t>filepath</a:t>
            </a:r>
            <a:r>
              <a:rPr lang="en-US" sz="1765" dirty="0">
                <a:solidFill>
                  <a:schemeClr val="tx1"/>
                </a:solidFill>
              </a:rPr>
              <a:t> – Provides full path when no parameter is passed or part of path  when parameter is passed that originates result</a:t>
            </a:r>
          </a:p>
          <a:p>
            <a:pPr>
              <a:spcAft>
                <a:spcPts val="600"/>
              </a:spcAft>
            </a:pPr>
            <a:endParaRPr lang="en-US" sz="1765" dirty="0">
              <a:solidFill>
                <a:schemeClr val="tx2"/>
              </a:solidFill>
            </a:endParaRPr>
          </a:p>
          <a:p>
            <a:pPr>
              <a:spcAft>
                <a:spcPts val="600"/>
              </a:spcAft>
            </a:pPr>
            <a:r>
              <a:rPr lang="en-US" sz="1961" dirty="0">
                <a:solidFill>
                  <a:schemeClr val="tx2"/>
                </a:solidFill>
                <a:latin typeface="+mj-lt"/>
              </a:rPr>
              <a:t>Benefits</a:t>
            </a:r>
          </a:p>
          <a:p>
            <a:pPr>
              <a:spcAft>
                <a:spcPts val="600"/>
              </a:spcAft>
            </a:pPr>
            <a:r>
              <a:rPr lang="en-US" sz="1765" dirty="0">
                <a:solidFill>
                  <a:schemeClr val="tx1"/>
                </a:solidFill>
              </a:rPr>
              <a:t>Provides source name/path of file/folder for row result set</a:t>
            </a:r>
          </a:p>
          <a:p>
            <a:pPr>
              <a:spcAft>
                <a:spcPts val="600"/>
              </a:spcAft>
            </a:pPr>
            <a:endParaRPr lang="en-US" sz="1600" dirty="0">
              <a:solidFill>
                <a:schemeClr val="tx1"/>
              </a:solidFill>
            </a:endParaRPr>
          </a:p>
        </p:txBody>
      </p:sp>
      <p:sp>
        <p:nvSpPr>
          <p:cNvPr id="6" name="Rectangle 5">
            <a:extLst>
              <a:ext uri="{FF2B5EF4-FFF2-40B4-BE49-F238E27FC236}">
                <a16:creationId xmlns:a16="http://schemas.microsoft.com/office/drawing/2014/main" id="{88A43732-544F-4D3A-AEA5-4BB8170ECFE2}"/>
              </a:ext>
            </a:extLst>
          </p:cNvPr>
          <p:cNvSpPr/>
          <p:nvPr/>
        </p:nvSpPr>
        <p:spPr>
          <a:xfrm>
            <a:off x="6096000" y="2311713"/>
            <a:ext cx="598889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[filename]</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COUNT_BIG</a:t>
            </a:r>
            <a:r>
              <a:rPr lang="en-US" sz="1200">
                <a:solidFill>
                  <a:srgbClr val="212121"/>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[rows]</a:t>
            </a: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'https://XXX.blob.core.windows.net/csv/taxi/yellow_tripdata_2017-1*.csv’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FIRSTROW</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9885A"/>
                </a:solidFill>
                <a:latin typeface="Calibri" panose="020F0502020204030204" pitchFamily="34" charset="0"/>
                <a:cs typeface="Calibri" panose="020F0502020204030204" pitchFamily="34" charset="0"/>
              </a:rPr>
              <a:t>2</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vendor_id</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pickup_datetime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dropoff_datetime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passenger_count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SMALLINT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trip_distance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FLOAT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&lt;…columns&gt;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GROUP BY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a:t>
            </a:r>
          </a:p>
          <a:p>
            <a:pPr defTabSz="914225">
              <a:defRPr/>
            </a:pPr>
            <a:endParaRPr lang="en-US" sz="1200">
              <a:solidFill>
                <a:srgbClr val="0000FF"/>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ORDER BY </a:t>
            </a:r>
            <a:r>
              <a:rPr lang="en-US" sz="1200">
                <a:solidFill>
                  <a:srgbClr val="212121"/>
                </a:solidFill>
                <a:latin typeface="Calibri" panose="020F0502020204030204" pitchFamily="34" charset="0"/>
                <a:cs typeface="Calibri" panose="020F0502020204030204" pitchFamily="34" charset="0"/>
              </a:rPr>
              <a:t>[filename]</a:t>
            </a:r>
          </a:p>
        </p:txBody>
      </p:sp>
      <p:pic>
        <p:nvPicPr>
          <p:cNvPr id="7" name="Picture 6">
            <a:extLst>
              <a:ext uri="{FF2B5EF4-FFF2-40B4-BE49-F238E27FC236}">
                <a16:creationId xmlns:a16="http://schemas.microsoft.com/office/drawing/2014/main" id="{4AAAB99C-70EC-41BC-BAEC-54085DD6E278}"/>
              </a:ext>
            </a:extLst>
          </p:cNvPr>
          <p:cNvPicPr>
            <a:picLocks noChangeAspect="1"/>
          </p:cNvPicPr>
          <p:nvPr/>
        </p:nvPicPr>
        <p:blipFill>
          <a:blip r:embed="rId2"/>
          <a:stretch>
            <a:fillRect/>
          </a:stretch>
        </p:blipFill>
        <p:spPr>
          <a:xfrm>
            <a:off x="8292238" y="5521404"/>
            <a:ext cx="3817363" cy="1244897"/>
          </a:xfrm>
          <a:prstGeom prst="rect">
            <a:avLst/>
          </a:prstGeom>
          <a:ln>
            <a:solidFill>
              <a:schemeClr val="bg2">
                <a:lumMod val="50000"/>
              </a:schemeClr>
            </a:solidFill>
          </a:ln>
        </p:spPr>
      </p:pic>
      <p:sp>
        <p:nvSpPr>
          <p:cNvPr id="10" name="Text Placeholder 3">
            <a:extLst>
              <a:ext uri="{FF2B5EF4-FFF2-40B4-BE49-F238E27FC236}">
                <a16:creationId xmlns:a16="http://schemas.microsoft.com/office/drawing/2014/main" id="{C86985D4-2D10-4197-A310-902058FFE9E6}"/>
              </a:ext>
            </a:extLst>
          </p:cNvPr>
          <p:cNvSpPr txBox="1">
            <a:spLocks/>
          </p:cNvSpPr>
          <p:nvPr/>
        </p:nvSpPr>
        <p:spPr>
          <a:xfrm>
            <a:off x="6096000" y="1961224"/>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filename function</a:t>
            </a:r>
          </a:p>
        </p:txBody>
      </p:sp>
      <p:sp>
        <p:nvSpPr>
          <p:cNvPr id="8" name="Rectangle 7">
            <a:extLst>
              <a:ext uri="{FF2B5EF4-FFF2-40B4-BE49-F238E27FC236}">
                <a16:creationId xmlns:a16="http://schemas.microsoft.com/office/drawing/2014/main" id="{19B0D49C-46E4-4928-95EA-297ED0C2B42C}"/>
              </a:ext>
            </a:extLst>
          </p:cNvPr>
          <p:cNvSpPr/>
          <p:nvPr/>
        </p:nvSpPr>
        <p:spPr bwMode="auto">
          <a:xfrm>
            <a:off x="6096000" y="5419803"/>
            <a:ext cx="1587500" cy="35048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740174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7229" y="286974"/>
            <a:ext cx="10524406" cy="693979"/>
          </a:xfrm>
        </p:spPr>
        <p:txBody>
          <a:bodyPr/>
          <a:lstStyle/>
          <a:p>
            <a:r>
              <a:rPr lang="en-US"/>
              <a:t>Synapse SQL Serverless – Querying specific files</a:t>
            </a:r>
          </a:p>
        </p:txBody>
      </p:sp>
      <p:sp>
        <p:nvSpPr>
          <p:cNvPr id="6" name="Rectangle 5">
            <a:extLst>
              <a:ext uri="{FF2B5EF4-FFF2-40B4-BE49-F238E27FC236}">
                <a16:creationId xmlns:a16="http://schemas.microsoft.com/office/drawing/2014/main" id="{35E0F5A5-50FF-4EBB-A5B4-28B5B63BDAFA}"/>
              </a:ext>
            </a:extLst>
          </p:cNvPr>
          <p:cNvSpPr/>
          <p:nvPr/>
        </p:nvSpPr>
        <p:spPr>
          <a:xfrm>
            <a:off x="605889" y="2050263"/>
            <a:ext cx="6506938" cy="4339650"/>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[year]</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[month]</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COUNT_BIG</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[rows]</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'https://XXX.blob.core.windows.net/csv/taxi/</a:t>
            </a:r>
            <a:r>
              <a:rPr lang="en-US" sz="1200" dirty="0" err="1">
                <a:solidFill>
                  <a:srgbClr val="A31515"/>
                </a:solidFill>
                <a:latin typeface="Calibri" panose="020F0502020204030204" pitchFamily="34" charset="0"/>
                <a:cs typeface="Calibri" panose="020F0502020204030204" pitchFamily="34" charset="0"/>
              </a:rPr>
              <a:t>yellow_tripdata</a:t>
            </a:r>
            <a:r>
              <a:rPr lang="en-US" sz="1200" dirty="0">
                <a:solidFill>
                  <a:srgbClr val="A31515"/>
                </a:solidFill>
                <a:latin typeface="Calibri" panose="020F0502020204030204" pitchFamily="34" charset="0"/>
                <a:cs typeface="Calibri" panose="020F0502020204030204" pitchFamily="34" charset="0"/>
              </a:rPr>
              <a:t>_*-*.csv’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vendor_id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dropoff_datetime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trip_distance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FLOAT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&lt;… columns&gt;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'2017’</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'10'</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'12’</a:t>
            </a:r>
            <a:r>
              <a:rPr lang="en-US" sz="1200" dirty="0">
                <a:solidFill>
                  <a:srgbClr val="212121"/>
                </a:solidFill>
                <a:latin typeface="Calibri" panose="020F0502020204030204" pitchFamily="34" charset="0"/>
                <a:cs typeface="Calibri" panose="020F0502020204030204" pitchFamily="34" charset="0"/>
              </a:rPr>
              <a:t>)</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4899430" y="5834532"/>
          <a:ext cx="6686682" cy="736496"/>
        </p:xfrm>
        <a:graphic>
          <a:graphicData uri="http://schemas.openxmlformats.org/drawingml/2006/table">
            <a:tbl>
              <a:tblPr>
                <a:tableStyleId>{5C22544A-7EE6-4342-B048-85BDC9FD1C3A}</a:tableStyleId>
              </a:tblPr>
              <a:tblGrid>
                <a:gridCol w="4721616">
                  <a:extLst>
                    <a:ext uri="{9D8B030D-6E8A-4147-A177-3AD203B41FA5}">
                      <a16:colId xmlns:a16="http://schemas.microsoft.com/office/drawing/2014/main" val="3639842237"/>
                    </a:ext>
                  </a:extLst>
                </a:gridCol>
                <a:gridCol w="655022">
                  <a:extLst>
                    <a:ext uri="{9D8B030D-6E8A-4147-A177-3AD203B41FA5}">
                      <a16:colId xmlns:a16="http://schemas.microsoft.com/office/drawing/2014/main" val="256315710"/>
                    </a:ext>
                  </a:extLst>
                </a:gridCol>
                <a:gridCol w="655022">
                  <a:extLst>
                    <a:ext uri="{9D8B030D-6E8A-4147-A177-3AD203B41FA5}">
                      <a16:colId xmlns:a16="http://schemas.microsoft.com/office/drawing/2014/main" val="2305391439"/>
                    </a:ext>
                  </a:extLst>
                </a:gridCol>
                <a:gridCol w="655022">
                  <a:extLst>
                    <a:ext uri="{9D8B030D-6E8A-4147-A177-3AD203B41FA5}">
                      <a16:colId xmlns:a16="http://schemas.microsoft.com/office/drawing/2014/main" val="3577009559"/>
                    </a:ext>
                  </a:extLst>
                </a:gridCol>
              </a:tblGrid>
              <a:tr h="184124">
                <a:tc>
                  <a:txBody>
                    <a:bodyPr/>
                    <a:lstStyle/>
                    <a:p>
                      <a:pPr algn="l" fontAlgn="b"/>
                      <a:r>
                        <a:rPr lang="en-US" sz="1100" u="none" strike="noStrike" err="1">
                          <a:effectLst/>
                        </a:rPr>
                        <a:t>filepath</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2486277"/>
                  </a:ext>
                </a:extLst>
              </a:tr>
              <a:tr h="184124">
                <a:tc>
                  <a:txBody>
                    <a:bodyPr/>
                    <a:lstStyle/>
                    <a:p>
                      <a:pPr algn="l" fontAlgn="b"/>
                      <a:r>
                        <a:rPr lang="en-US" sz="1100" u="none" strike="noStrike">
                          <a:effectLst/>
                        </a:rPr>
                        <a:t>https://XXX.blob.core.windows.net/csv/taxi/yellow_tripdata_2017-10.csv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2422482811"/>
                  </a:ext>
                </a:extLst>
              </a:tr>
              <a:tr h="184124">
                <a:tc>
                  <a:txBody>
                    <a:bodyPr/>
                    <a:lstStyle/>
                    <a:p>
                      <a:pPr algn="l" fontAlgn="b"/>
                      <a:r>
                        <a:rPr lang="en-US" sz="1100" u="none" strike="noStrike">
                          <a:effectLst/>
                        </a:rPr>
                        <a:t>https://XXX.blob.core.windows.net/csv/taxi/yellow_tripdata_2017-11.csv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407353189"/>
                  </a:ext>
                </a:extLst>
              </a:tr>
              <a:tr h="184124">
                <a:tc>
                  <a:txBody>
                    <a:bodyPr/>
                    <a:lstStyle/>
                    <a:p>
                      <a:pPr algn="l" fontAlgn="b"/>
                      <a:r>
                        <a:rPr lang="en-US" sz="1100" u="none" strike="noStrike">
                          <a:effectLst/>
                        </a:rPr>
                        <a:t>https://XXX.blob.core.windows.net/csv/taxi/yellow_tripdata_2017-12.csv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605889" y="5334155"/>
            <a:ext cx="2734862" cy="50037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7C4D8D2-F0F3-4E56-B80A-856912A12FE5}"/>
              </a:ext>
            </a:extLst>
          </p:cNvPr>
          <p:cNvSpPr txBox="1">
            <a:spLocks/>
          </p:cNvSpPr>
          <p:nvPr/>
        </p:nvSpPr>
        <p:spPr>
          <a:xfrm>
            <a:off x="605888" y="1699775"/>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a:t>
            </a:r>
            <a:r>
              <a:rPr lang="en-US" sz="1600" err="1">
                <a:latin typeface="Segoe UI"/>
              </a:rPr>
              <a:t>filepath</a:t>
            </a:r>
            <a:r>
              <a:rPr lang="en-US" sz="1600">
                <a:latin typeface="Segoe UI"/>
              </a:rPr>
              <a:t> function</a:t>
            </a:r>
          </a:p>
        </p:txBody>
      </p:sp>
    </p:spTree>
    <p:extLst>
      <p:ext uri="{BB962C8B-B14F-4D97-AF65-F5344CB8AC3E}">
        <p14:creationId xmlns:p14="http://schemas.microsoft.com/office/powerpoint/2010/main" val="203289293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360CA-4772-4A24-AE25-C0A5F895FC77}"/>
              </a:ext>
            </a:extLst>
          </p:cNvPr>
          <p:cNvSpPr>
            <a:spLocks noGrp="1"/>
          </p:cNvSpPr>
          <p:nvPr>
            <p:ph type="title"/>
          </p:nvPr>
        </p:nvSpPr>
        <p:spPr>
          <a:xfrm>
            <a:off x="427228" y="223038"/>
            <a:ext cx="10300300" cy="757914"/>
          </a:xfrm>
        </p:spPr>
        <p:txBody>
          <a:bodyPr/>
          <a:lstStyle/>
          <a:p>
            <a:r>
              <a:rPr lang="en-US"/>
              <a:t>Synapse SQL Serverless – Querying Parquet files</a:t>
            </a:r>
          </a:p>
        </p:txBody>
      </p:sp>
      <p:sp>
        <p:nvSpPr>
          <p:cNvPr id="4" name="Text Placeholder 3">
            <a:extLst>
              <a:ext uri="{FF2B5EF4-FFF2-40B4-BE49-F238E27FC236}">
                <a16:creationId xmlns:a16="http://schemas.microsoft.com/office/drawing/2014/main" id="{A8D20B65-7EB7-4312-BF9F-00E9793577AF}"/>
              </a:ext>
            </a:extLst>
          </p:cNvPr>
          <p:cNvSpPr>
            <a:spLocks noGrp="1"/>
          </p:cNvSpPr>
          <p:nvPr>
            <p:ph type="body" sz="quarter" idx="11"/>
          </p:nvPr>
        </p:nvSpPr>
        <p:spPr>
          <a:xfrm>
            <a:off x="427229" y="1130240"/>
            <a:ext cx="5555177" cy="4600931"/>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Uses OPENROWSET function to access data </a:t>
            </a:r>
          </a:p>
          <a:p>
            <a:pPr>
              <a:lnSpc>
                <a:spcPct val="100000"/>
              </a:lnSpc>
              <a:spcAft>
                <a:spcPts val="600"/>
              </a:spcAft>
            </a:pPr>
            <a:endParaRPr lang="en-US" sz="1600">
              <a:solidFill>
                <a:schemeClr val="tx2"/>
              </a:solidFill>
            </a:endParaRPr>
          </a:p>
          <a:p>
            <a:pPr>
              <a:lnSpc>
                <a:spcPct val="100000"/>
              </a:lnSpc>
              <a:spcAft>
                <a:spcPts val="600"/>
              </a:spcAft>
            </a:pPr>
            <a:r>
              <a:rPr lang="en-US" sz="1800">
                <a:solidFill>
                  <a:schemeClr val="tx2"/>
                </a:solidFill>
                <a:latin typeface="+mj-lt"/>
              </a:rPr>
              <a:t>Benefits</a:t>
            </a:r>
          </a:p>
          <a:p>
            <a:pPr>
              <a:lnSpc>
                <a:spcPct val="100000"/>
              </a:lnSpc>
              <a:spcAft>
                <a:spcPts val="600"/>
              </a:spcAft>
            </a:pPr>
            <a:r>
              <a:rPr lang="en-US" sz="1600">
                <a:solidFill>
                  <a:schemeClr val="tx1"/>
                </a:solidFill>
              </a:rPr>
              <a:t>Ability to specify column names of interest</a:t>
            </a:r>
          </a:p>
          <a:p>
            <a:pPr>
              <a:lnSpc>
                <a:spcPct val="100000"/>
              </a:lnSpc>
              <a:spcAft>
                <a:spcPts val="600"/>
              </a:spcAft>
            </a:pPr>
            <a:r>
              <a:rPr lang="en-US" sz="1600">
                <a:solidFill>
                  <a:schemeClr val="tx1"/>
                </a:solidFill>
              </a:rPr>
              <a:t>Offers auto reading of column names and data types</a:t>
            </a:r>
          </a:p>
          <a:p>
            <a:pPr>
              <a:lnSpc>
                <a:spcPct val="100000"/>
              </a:lnSpc>
              <a:spcAft>
                <a:spcPts val="600"/>
              </a:spcAft>
            </a:pPr>
            <a:r>
              <a:rPr lang="en-US" sz="1600">
                <a:solidFill>
                  <a:schemeClr val="tx1"/>
                </a:solidFill>
              </a:rPr>
              <a:t>Provides target specific partitions using </a:t>
            </a:r>
            <a:r>
              <a:rPr lang="en-US" sz="1600" err="1">
                <a:solidFill>
                  <a:schemeClr val="tx1"/>
                </a:solidFill>
              </a:rPr>
              <a:t>filepath</a:t>
            </a:r>
            <a:r>
              <a:rPr lang="en-US" sz="1600">
                <a:solidFill>
                  <a:schemeClr val="tx1"/>
                </a:solidFill>
              </a:rPr>
              <a:t> function</a:t>
            </a:r>
          </a:p>
          <a:p>
            <a:pPr>
              <a:lnSpc>
                <a:spcPct val="100000"/>
              </a:lnSpc>
              <a:spcAft>
                <a:spcPts val="600"/>
              </a:spcAft>
            </a:pPr>
            <a:endParaRPr lang="en-US"/>
          </a:p>
          <a:p>
            <a:pPr>
              <a:lnSpc>
                <a:spcPct val="100000"/>
              </a:lnSpc>
              <a:spcAft>
                <a:spcPts val="600"/>
              </a:spcAft>
            </a:pPr>
            <a:endParaRPr lang="en-US"/>
          </a:p>
        </p:txBody>
      </p:sp>
      <p:sp>
        <p:nvSpPr>
          <p:cNvPr id="6" name="Rectangle 5">
            <a:extLst>
              <a:ext uri="{FF2B5EF4-FFF2-40B4-BE49-F238E27FC236}">
                <a16:creationId xmlns:a16="http://schemas.microsoft.com/office/drawing/2014/main" id="{51DDD6C5-82D4-49F8-9C5B-F9919B9FF9B5}"/>
              </a:ext>
            </a:extLst>
          </p:cNvPr>
          <p:cNvSpPr/>
          <p:nvPr/>
        </p:nvSpPr>
        <p:spPr>
          <a:xfrm>
            <a:off x="6105424" y="1130240"/>
            <a:ext cx="6095136" cy="3600986"/>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'https://XXX.blob.core.windows.net/parquet/taxi/*/*/*'</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'PARQUET'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nyc</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endParaRPr lang="en-US" sz="1200" dirty="0">
              <a:solidFill>
                <a:srgbClr val="212121"/>
              </a:solidFill>
              <a:latin typeface="Calibri" panose="020F0502020204030204" pitchFamily="34" charset="0"/>
              <a:cs typeface="Calibri" panose="020F0502020204030204" pitchFamily="34" charset="0"/>
            </a:endParaRPr>
          </a:p>
          <a:p>
            <a:pPr defTabSz="914225">
              <a:defRPr/>
            </a:pPr>
            <a:endParaRPr lang="en-US" sz="1200"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C9C8BBC-2D6E-4135-A0E0-478E952EDDDB}"/>
              </a:ext>
            </a:extLst>
          </p:cNvPr>
          <p:cNvPicPr>
            <a:picLocks noChangeAspect="1"/>
          </p:cNvPicPr>
          <p:nvPr/>
        </p:nvPicPr>
        <p:blipFill>
          <a:blip r:embed="rId2"/>
          <a:stretch>
            <a:fillRect/>
          </a:stretch>
        </p:blipFill>
        <p:spPr>
          <a:xfrm>
            <a:off x="7042806" y="4661161"/>
            <a:ext cx="4817358" cy="2133199"/>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D848DAB5-C61A-43F8-8489-6D802014A4F3}"/>
              </a:ext>
            </a:extLst>
          </p:cNvPr>
          <p:cNvSpPr/>
          <p:nvPr/>
        </p:nvSpPr>
        <p:spPr bwMode="auto">
          <a:xfrm>
            <a:off x="6413500" y="2286000"/>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353559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399C3-32FE-4787-81F0-A2A383324A71}"/>
              </a:ext>
            </a:extLst>
          </p:cNvPr>
          <p:cNvSpPr>
            <a:spLocks noGrp="1"/>
          </p:cNvSpPr>
          <p:nvPr>
            <p:ph type="title"/>
          </p:nvPr>
        </p:nvSpPr>
        <p:spPr>
          <a:xfrm>
            <a:off x="427230" y="223038"/>
            <a:ext cx="11302338" cy="757914"/>
          </a:xfrm>
        </p:spPr>
        <p:txBody>
          <a:bodyPr/>
          <a:lstStyle/>
          <a:p>
            <a:r>
              <a:rPr lang="en-US"/>
              <a:t>Synapse SQL Serverless – Querying JSON files</a:t>
            </a:r>
          </a:p>
        </p:txBody>
      </p:sp>
      <p:sp>
        <p:nvSpPr>
          <p:cNvPr id="6" name="Rectangle 5">
            <a:extLst>
              <a:ext uri="{FF2B5EF4-FFF2-40B4-BE49-F238E27FC236}">
                <a16:creationId xmlns:a16="http://schemas.microsoft.com/office/drawing/2014/main" id="{F2943F9B-116B-4C8F-A912-EFEF65F37F9F}"/>
              </a:ext>
            </a:extLst>
          </p:cNvPr>
          <p:cNvSpPr/>
          <p:nvPr/>
        </p:nvSpPr>
        <p:spPr>
          <a:xfrm>
            <a:off x="6254313" y="2182683"/>
            <a:ext cx="5555178" cy="2352618"/>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'https://XXX.blob.core.windows.net/json/books/book1.json’</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FIELDQUOTE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8000</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p:txBody>
      </p:sp>
      <p:pic>
        <p:nvPicPr>
          <p:cNvPr id="7" name="Picture 6">
            <a:extLst>
              <a:ext uri="{FF2B5EF4-FFF2-40B4-BE49-F238E27FC236}">
                <a16:creationId xmlns:a16="http://schemas.microsoft.com/office/drawing/2014/main" id="{1D5BDB9D-183A-4099-8771-533FA549DDFD}"/>
              </a:ext>
            </a:extLst>
          </p:cNvPr>
          <p:cNvPicPr>
            <a:picLocks noChangeAspect="1"/>
          </p:cNvPicPr>
          <p:nvPr/>
        </p:nvPicPr>
        <p:blipFill>
          <a:blip r:embed="rId2"/>
          <a:stretch>
            <a:fillRect/>
          </a:stretch>
        </p:blipFill>
        <p:spPr>
          <a:xfrm>
            <a:off x="7725442" y="4587479"/>
            <a:ext cx="4004126" cy="619382"/>
          </a:xfrm>
          <a:prstGeom prst="rect">
            <a:avLst/>
          </a:prstGeom>
          <a:ln>
            <a:solidFill>
              <a:schemeClr val="bg2">
                <a:lumMod val="50000"/>
              </a:schemeClr>
            </a:solidFill>
          </a:ln>
        </p:spPr>
      </p:pic>
      <p:sp>
        <p:nvSpPr>
          <p:cNvPr id="8" name="Text Placeholder 3">
            <a:extLst>
              <a:ext uri="{FF2B5EF4-FFF2-40B4-BE49-F238E27FC236}">
                <a16:creationId xmlns:a16="http://schemas.microsoft.com/office/drawing/2014/main" id="{236D0AF9-2947-4F91-8E6D-98F84B671F2E}"/>
              </a:ext>
            </a:extLst>
          </p:cNvPr>
          <p:cNvSpPr>
            <a:spLocks noGrp="1"/>
          </p:cNvSpPr>
          <p:nvPr>
            <p:ph type="body" sz="quarter" idx="11"/>
          </p:nvPr>
        </p:nvSpPr>
        <p:spPr>
          <a:xfrm>
            <a:off x="427229" y="1130241"/>
            <a:ext cx="5049832" cy="2404797"/>
          </a:xfrm>
        </p:spPr>
        <p:txBody>
          <a:bodyPr/>
          <a:lstStyle/>
          <a:p>
            <a:pPr>
              <a:lnSpc>
                <a:spcPct val="100000"/>
              </a:lnSpc>
              <a:spcAft>
                <a:spcPts val="600"/>
              </a:spcAft>
            </a:pPr>
            <a:r>
              <a:rPr lang="en-US" sz="1961" dirty="0">
                <a:solidFill>
                  <a:schemeClr val="tx2"/>
                </a:solidFill>
                <a:latin typeface="+mj-lt"/>
              </a:rPr>
              <a:t>Overview</a:t>
            </a:r>
          </a:p>
          <a:p>
            <a:pPr>
              <a:lnSpc>
                <a:spcPct val="100000"/>
              </a:lnSpc>
              <a:spcAft>
                <a:spcPts val="600"/>
              </a:spcAft>
            </a:pPr>
            <a:r>
              <a:rPr lang="en-US" sz="1765" dirty="0">
                <a:solidFill>
                  <a:schemeClr val="tx1"/>
                </a:solidFill>
              </a:rPr>
              <a:t>Read JSON files and provides data in tabular format</a:t>
            </a:r>
          </a:p>
          <a:p>
            <a:pPr>
              <a:lnSpc>
                <a:spcPct val="100000"/>
              </a:lnSpc>
              <a:spcAft>
                <a:spcPts val="600"/>
              </a:spcAft>
            </a:pPr>
            <a:endParaRPr lang="en-US" sz="1765" dirty="0">
              <a:solidFill>
                <a:schemeClr val="tx1"/>
              </a:solidFill>
            </a:endParaRPr>
          </a:p>
          <a:p>
            <a:pPr>
              <a:lnSpc>
                <a:spcPct val="100000"/>
              </a:lnSpc>
              <a:spcAft>
                <a:spcPts val="600"/>
              </a:spcAft>
            </a:pPr>
            <a:r>
              <a:rPr lang="en-US" sz="1961" dirty="0">
                <a:solidFill>
                  <a:schemeClr val="tx2"/>
                </a:solidFill>
                <a:latin typeface="+mj-lt"/>
              </a:rPr>
              <a:t>Benefits</a:t>
            </a:r>
          </a:p>
          <a:p>
            <a:pPr>
              <a:lnSpc>
                <a:spcPct val="100000"/>
              </a:lnSpc>
              <a:spcAft>
                <a:spcPts val="600"/>
              </a:spcAft>
            </a:pPr>
            <a:r>
              <a:rPr lang="en-US" sz="1765" dirty="0">
                <a:solidFill>
                  <a:schemeClr val="tx1"/>
                </a:solidFill>
              </a:rPr>
              <a:t>Supports OPENJSON, JSON_VALUE and JSON_QUERY functions</a:t>
            </a:r>
          </a:p>
          <a:p>
            <a:pPr>
              <a:lnSpc>
                <a:spcPct val="100000"/>
              </a:lnSpc>
              <a:spcAft>
                <a:spcPts val="600"/>
              </a:spcAft>
            </a:pPr>
            <a:endParaRPr lang="en-US" sz="1600" dirty="0">
              <a:solidFill>
                <a:schemeClr val="tx1"/>
              </a:solidFill>
            </a:endParaRPr>
          </a:p>
        </p:txBody>
      </p:sp>
      <p:sp>
        <p:nvSpPr>
          <p:cNvPr id="9" name="Rectangle 8">
            <a:extLst>
              <a:ext uri="{FF2B5EF4-FFF2-40B4-BE49-F238E27FC236}">
                <a16:creationId xmlns:a16="http://schemas.microsoft.com/office/drawing/2014/main" id="{A9065DD8-1777-4473-8C6A-7B7AB9E4B9F6}"/>
              </a:ext>
            </a:extLst>
          </p:cNvPr>
          <p:cNvSpPr/>
          <p:nvPr/>
        </p:nvSpPr>
        <p:spPr bwMode="auto">
          <a:xfrm>
            <a:off x="6565900" y="2764972"/>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467709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1570233" cy="757914"/>
          </a:xfrm>
        </p:spPr>
        <p:txBody>
          <a:bodyPr/>
          <a:lstStyle/>
          <a:p>
            <a:r>
              <a:rPr lang="en-US"/>
              <a:t>Synapse SQL Serverless – Querying JSON files</a:t>
            </a:r>
          </a:p>
        </p:txBody>
      </p:sp>
      <p:sp>
        <p:nvSpPr>
          <p:cNvPr id="5" name="Rectangle 4">
            <a:extLst>
              <a:ext uri="{FF2B5EF4-FFF2-40B4-BE49-F238E27FC236}">
                <a16:creationId xmlns:a16="http://schemas.microsoft.com/office/drawing/2014/main" id="{3302C160-2D4C-47A0-B5F5-A04CCBBB1BC3}"/>
              </a:ext>
            </a:extLst>
          </p:cNvPr>
          <p:cNvSpPr/>
          <p:nvPr/>
        </p:nvSpPr>
        <p:spPr>
          <a:xfrm>
            <a:off x="6256400" y="1830467"/>
            <a:ext cx="5860953" cy="3600986"/>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JSON_QUERY(</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'$.authors'</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authors,</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D4BDCEF-7E4A-4B97-9D2C-FC0FDE0CD1AE}"/>
              </a:ext>
            </a:extLst>
          </p:cNvPr>
          <p:cNvPicPr>
            <a:picLocks noChangeAspect="1"/>
          </p:cNvPicPr>
          <p:nvPr/>
        </p:nvPicPr>
        <p:blipFill>
          <a:blip r:embed="rId2"/>
          <a:stretch>
            <a:fillRect/>
          </a:stretch>
        </p:blipFill>
        <p:spPr>
          <a:xfrm>
            <a:off x="6708721" y="5638752"/>
            <a:ext cx="5405052" cy="467861"/>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462488B5-2A4A-43EF-9621-1FE3CCA536F5}"/>
              </a:ext>
            </a:extLst>
          </p:cNvPr>
          <p:cNvSpPr/>
          <p:nvPr/>
        </p:nvSpPr>
        <p:spPr>
          <a:xfrm>
            <a:off x="167680" y="1841262"/>
            <a:ext cx="594857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title,</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'$.publisher'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publisher,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5D9819B-693B-4D9C-A56D-EEBBD57510AE}"/>
              </a:ext>
            </a:extLst>
          </p:cNvPr>
          <p:cNvPicPr>
            <a:picLocks noChangeAspect="1"/>
          </p:cNvPicPr>
          <p:nvPr/>
        </p:nvPicPr>
        <p:blipFill>
          <a:blip r:embed="rId3"/>
          <a:stretch>
            <a:fillRect/>
          </a:stretch>
        </p:blipFill>
        <p:spPr>
          <a:xfrm>
            <a:off x="902615" y="5257098"/>
            <a:ext cx="5173135" cy="433587"/>
          </a:xfrm>
          <a:prstGeom prst="rect">
            <a:avLst/>
          </a:prstGeom>
          <a:ln>
            <a:solidFill>
              <a:schemeClr val="bg2">
                <a:lumMod val="50000"/>
              </a:schemeClr>
            </a:solidFill>
          </a:ln>
        </p:spPr>
      </p:pic>
      <p:sp>
        <p:nvSpPr>
          <p:cNvPr id="13" name="Text Placeholder 3">
            <a:extLst>
              <a:ext uri="{FF2B5EF4-FFF2-40B4-BE49-F238E27FC236}">
                <a16:creationId xmlns:a16="http://schemas.microsoft.com/office/drawing/2014/main" id="{29C7E9DC-4B40-40FB-B95F-A62950A9E817}"/>
              </a:ext>
            </a:extLst>
          </p:cNvPr>
          <p:cNvSpPr txBox="1">
            <a:spLocks/>
          </p:cNvSpPr>
          <p:nvPr/>
        </p:nvSpPr>
        <p:spPr>
          <a:xfrm>
            <a:off x="6274516" y="1479978"/>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JSON_QUERY function</a:t>
            </a:r>
          </a:p>
        </p:txBody>
      </p:sp>
      <p:sp>
        <p:nvSpPr>
          <p:cNvPr id="14" name="Text Placeholder 3">
            <a:extLst>
              <a:ext uri="{FF2B5EF4-FFF2-40B4-BE49-F238E27FC236}">
                <a16:creationId xmlns:a16="http://schemas.microsoft.com/office/drawing/2014/main" id="{A1F2F22A-CEA3-47E5-AA5C-D63977763037}"/>
              </a:ext>
            </a:extLst>
          </p:cNvPr>
          <p:cNvSpPr txBox="1">
            <a:spLocks/>
          </p:cNvSpPr>
          <p:nvPr/>
        </p:nvSpPr>
        <p:spPr>
          <a:xfrm>
            <a:off x="167679" y="1483250"/>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JSON_VALUE function</a:t>
            </a:r>
          </a:p>
        </p:txBody>
      </p:sp>
      <p:sp>
        <p:nvSpPr>
          <p:cNvPr id="15" name="Rectangle 14">
            <a:extLst>
              <a:ext uri="{FF2B5EF4-FFF2-40B4-BE49-F238E27FC236}">
                <a16:creationId xmlns:a16="http://schemas.microsoft.com/office/drawing/2014/main" id="{C9A962EC-73AB-47E4-BBD3-10BF8CB7BC68}"/>
              </a:ext>
            </a:extLst>
          </p:cNvPr>
          <p:cNvSpPr/>
          <p:nvPr/>
        </p:nvSpPr>
        <p:spPr bwMode="auto">
          <a:xfrm>
            <a:off x="250006" y="2187633"/>
            <a:ext cx="4523232" cy="51682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8487588-5253-4DB9-B298-9F197D4615C5}"/>
              </a:ext>
            </a:extLst>
          </p:cNvPr>
          <p:cNvSpPr/>
          <p:nvPr/>
        </p:nvSpPr>
        <p:spPr bwMode="auto">
          <a:xfrm>
            <a:off x="6397911" y="2122520"/>
            <a:ext cx="4379877" cy="41394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4812556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spark.read.sqlanalytics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"sql1.dbo.Tbl1"</a:t>
            </a:r>
            <a:r>
              <a:rPr lang="en-US" sz="1372">
                <a:solidFill>
                  <a:srgbClr val="000000"/>
                </a:solidFill>
                <a:latin typeface="Consolas" panose="020B0609020204030204" pitchFamily="49" charset="0"/>
              </a:rPr>
              <a:t>) </a:t>
            </a:r>
          </a:p>
          <a:p>
            <a:r>
              <a:rPr lang="en-US" sz="1372" err="1">
                <a:solidFill>
                  <a:srgbClr val="000000"/>
                </a:solidFill>
                <a:latin typeface="Consolas" panose="020B0609020204030204" pitchFamily="49" charset="0"/>
              </a:rPr>
              <a:t>df.createOrReplaceTempView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"tbl1"</a:t>
            </a:r>
            <a:r>
              <a:rPr lang="en-US" sz="1372">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df.write.sqlanalytics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“sql1.dbo.tbl2"</a:t>
            </a:r>
            <a:r>
              <a:rPr lang="en-US" sz="1372">
                <a:solidFill>
                  <a:srgbClr val="000000"/>
                </a:solidFill>
                <a:latin typeface="Consolas" panose="020B0609020204030204" pitchFamily="49" charset="0"/>
              </a:rPr>
              <a:t>, </a:t>
            </a:r>
            <a:r>
              <a:rPr lang="en-US" sz="1372" err="1">
                <a:solidFill>
                  <a:srgbClr val="000000"/>
                </a:solidFill>
                <a:latin typeface="Consolas" panose="020B0609020204030204" pitchFamily="49" charset="0"/>
              </a:rPr>
              <a:t>Constants.INTERNAL</a:t>
            </a:r>
            <a:r>
              <a:rPr lang="en-US" sz="1372">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464099"/>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60million </a:t>
            </a:r>
            <a:r>
              <a:rPr lang="en-US" spc="-25" dirty="0">
                <a:latin typeface="Calibri"/>
                <a:cs typeface="Calibri"/>
              </a:rPr>
              <a:t>rows </a:t>
            </a:r>
            <a:r>
              <a:rPr lang="en-US" spc="-5" dirty="0">
                <a:latin typeface="Calibri"/>
                <a:cs typeface="Calibri"/>
              </a:rPr>
              <a:t>*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15"/>
              <a:t>Statistics</a:t>
            </a:r>
          </a:p>
        </p:txBody>
      </p:sp>
      <p:sp>
        <p:nvSpPr>
          <p:cNvPr id="4" name="Text Placeholder 3">
            <a:extLst>
              <a:ext uri="{FF2B5EF4-FFF2-40B4-BE49-F238E27FC236}">
                <a16:creationId xmlns:a16="http://schemas.microsoft.com/office/drawing/2014/main" id="{917FC62F-EB98-459F-AD22-4F8704C1D504}"/>
              </a:ext>
            </a:extLst>
          </p:cNvPr>
          <p:cNvSpPr>
            <a:spLocks noGrp="1"/>
          </p:cNvSpPr>
          <p:nvPr>
            <p:ph type="body" sz="quarter" idx="10"/>
          </p:nvPr>
        </p:nvSpPr>
        <p:spPr>
          <a:xfrm>
            <a:off x="584201" y="1435780"/>
            <a:ext cx="11018520" cy="4777836"/>
          </a:xfrm>
        </p:spPr>
        <p:txBody>
          <a:bodyPr/>
          <a:lstStyle/>
          <a:p>
            <a:pPr marL="241254" marR="5079" indent="-229191">
              <a:lnSpc>
                <a:spcPts val="3029"/>
              </a:lnSpc>
              <a:spcBef>
                <a:spcPts val="470"/>
              </a:spcBef>
              <a:buFont typeface="Arial"/>
              <a:buChar char="•"/>
              <a:tabLst>
                <a:tab pos="241889" algn="l"/>
              </a:tabLst>
            </a:pPr>
            <a:r>
              <a:rPr lang="en-US" spc="-5" dirty="0">
                <a:latin typeface="+mn-lt"/>
                <a:cs typeface="Calibri"/>
              </a:rPr>
              <a:t>Do </a:t>
            </a:r>
            <a:r>
              <a:rPr lang="en-US" spc="-10" dirty="0">
                <a:latin typeface="+mn-lt"/>
                <a:cs typeface="Calibri"/>
              </a:rPr>
              <a:t>not </a:t>
            </a:r>
            <a:r>
              <a:rPr lang="en-US" spc="-15" dirty="0">
                <a:latin typeface="+mn-lt"/>
                <a:cs typeface="Calibri"/>
              </a:rPr>
              <a:t>rely </a:t>
            </a:r>
            <a:r>
              <a:rPr lang="en-US" spc="-5" dirty="0">
                <a:latin typeface="+mn-lt"/>
                <a:cs typeface="Calibri"/>
              </a:rPr>
              <a:t>on </a:t>
            </a:r>
            <a:r>
              <a:rPr lang="en-US" spc="-10" dirty="0">
                <a:latin typeface="+mn-lt"/>
                <a:cs typeface="Calibri"/>
              </a:rPr>
              <a:t>auto </a:t>
            </a:r>
            <a:r>
              <a:rPr lang="en-US" spc="-20" dirty="0">
                <a:latin typeface="+mn-lt"/>
                <a:cs typeface="Calibri"/>
              </a:rPr>
              <a:t>statistics </a:t>
            </a:r>
            <a:r>
              <a:rPr lang="en-US" spc="-15" dirty="0">
                <a:latin typeface="+mn-lt"/>
                <a:cs typeface="Calibri"/>
              </a:rPr>
              <a:t>at </a:t>
            </a:r>
            <a:r>
              <a:rPr lang="en-US" spc="-5" dirty="0">
                <a:latin typeface="+mn-lt"/>
                <a:cs typeface="Calibri"/>
              </a:rPr>
              <a:t>this time. </a:t>
            </a:r>
            <a:r>
              <a:rPr lang="en-US" spc="-10" dirty="0">
                <a:latin typeface="+mn-lt"/>
                <a:cs typeface="Calibri"/>
              </a:rPr>
              <a:t>Auto </a:t>
            </a:r>
            <a:r>
              <a:rPr lang="en-US" spc="-20" dirty="0">
                <a:latin typeface="+mn-lt"/>
                <a:cs typeface="Calibri"/>
              </a:rPr>
              <a:t>statistics are </a:t>
            </a:r>
            <a:r>
              <a:rPr lang="en-US" spc="-15" dirty="0">
                <a:latin typeface="+mn-lt"/>
                <a:cs typeface="Calibri"/>
              </a:rPr>
              <a:t>created,  </a:t>
            </a:r>
            <a:r>
              <a:rPr lang="en-US" spc="-10" dirty="0">
                <a:latin typeface="+mn-lt"/>
                <a:cs typeface="Calibri"/>
              </a:rPr>
              <a:t>but </a:t>
            </a:r>
            <a:r>
              <a:rPr lang="en-US" spc="-15" dirty="0">
                <a:latin typeface="+mn-lt"/>
                <a:cs typeface="Calibri"/>
              </a:rPr>
              <a:t>never updated. </a:t>
            </a:r>
            <a:r>
              <a:rPr lang="en-US" spc="-10" dirty="0">
                <a:latin typeface="+mn-lt"/>
                <a:cs typeface="Calibri"/>
              </a:rPr>
              <a:t>This </a:t>
            </a:r>
            <a:r>
              <a:rPr lang="en-US" spc="-5" dirty="0">
                <a:latin typeface="+mn-lt"/>
                <a:cs typeface="Calibri"/>
              </a:rPr>
              <a:t>leads </a:t>
            </a:r>
            <a:r>
              <a:rPr lang="en-US" spc="-20" dirty="0">
                <a:latin typeface="+mn-lt"/>
                <a:cs typeface="Calibri"/>
              </a:rPr>
              <a:t>to </a:t>
            </a:r>
            <a:r>
              <a:rPr lang="en-US" spc="-10" dirty="0">
                <a:latin typeface="+mn-lt"/>
                <a:cs typeface="Calibri"/>
              </a:rPr>
              <a:t>poor </a:t>
            </a:r>
            <a:r>
              <a:rPr lang="en-US" spc="-15" dirty="0">
                <a:latin typeface="+mn-lt"/>
                <a:cs typeface="Calibri"/>
              </a:rPr>
              <a:t>performance </a:t>
            </a:r>
            <a:r>
              <a:rPr lang="en-US" spc="-5" dirty="0">
                <a:latin typeface="+mn-lt"/>
                <a:cs typeface="Calibri"/>
              </a:rPr>
              <a:t>as a </a:t>
            </a:r>
            <a:r>
              <a:rPr lang="en-US" spc="-10" dirty="0">
                <a:latin typeface="+mn-lt"/>
                <a:cs typeface="Calibri"/>
              </a:rPr>
              <a:t>table</a:t>
            </a:r>
            <a:r>
              <a:rPr lang="en-US" spc="270" dirty="0">
                <a:latin typeface="+mn-lt"/>
                <a:cs typeface="Calibri"/>
              </a:rPr>
              <a:t> </a:t>
            </a:r>
            <a:r>
              <a:rPr lang="en-US" spc="-10" dirty="0">
                <a:latin typeface="+mn-lt"/>
                <a:cs typeface="Calibri"/>
              </a:rPr>
              <a:t>changes</a:t>
            </a:r>
            <a:endParaRPr lang="en-US" dirty="0">
              <a:latin typeface="+mn-lt"/>
              <a:cs typeface="Calibri"/>
            </a:endParaRPr>
          </a:p>
          <a:p>
            <a:pPr marL="241254" marR="512981" indent="-229191">
              <a:lnSpc>
                <a:spcPts val="3019"/>
              </a:lnSpc>
              <a:spcBef>
                <a:spcPts val="1005"/>
              </a:spcBef>
              <a:buFont typeface="Arial"/>
              <a:buChar char="•"/>
              <a:tabLst>
                <a:tab pos="241889" algn="l"/>
              </a:tabLst>
            </a:pPr>
            <a:endParaRPr lang="en-US" spc="-5" dirty="0">
              <a:latin typeface="+mn-lt"/>
              <a:cs typeface="Calibri"/>
            </a:endParaRPr>
          </a:p>
          <a:p>
            <a:pPr marL="241254" marR="512981" indent="-229191">
              <a:lnSpc>
                <a:spcPts val="3019"/>
              </a:lnSpc>
              <a:spcBef>
                <a:spcPts val="1005"/>
              </a:spcBef>
              <a:buFont typeface="Arial"/>
              <a:buChar char="•"/>
              <a:tabLst>
                <a:tab pos="241889" algn="l"/>
              </a:tabLst>
            </a:pPr>
            <a:r>
              <a:rPr lang="en-US" spc="-5" dirty="0">
                <a:latin typeface="+mn-lt"/>
                <a:cs typeface="Calibri"/>
              </a:rPr>
              <a:t>Manually </a:t>
            </a:r>
            <a:r>
              <a:rPr lang="en-US" spc="-20" dirty="0">
                <a:latin typeface="+mn-lt"/>
                <a:cs typeface="Calibri"/>
              </a:rPr>
              <a:t>create statistics </a:t>
            </a:r>
            <a:r>
              <a:rPr lang="en-US" spc="-5" dirty="0">
                <a:latin typeface="+mn-lt"/>
                <a:cs typeface="Calibri"/>
              </a:rPr>
              <a:t>on </a:t>
            </a:r>
            <a:r>
              <a:rPr lang="en-US" spc="-10" dirty="0">
                <a:latin typeface="+mn-lt"/>
                <a:cs typeface="Calibri"/>
              </a:rPr>
              <a:t>columns used </a:t>
            </a:r>
            <a:r>
              <a:rPr lang="en-US" spc="-5" dirty="0">
                <a:latin typeface="+mn-lt"/>
                <a:cs typeface="Calibri"/>
              </a:rPr>
              <a:t>in JOIN, </a:t>
            </a:r>
            <a:r>
              <a:rPr lang="en-US" spc="-10" dirty="0">
                <a:latin typeface="+mn-lt"/>
                <a:cs typeface="Calibri"/>
              </a:rPr>
              <a:t>GROUP </a:t>
            </a:r>
            <a:r>
              <a:rPr lang="en-US" spc="-40" dirty="0">
                <a:latin typeface="+mn-lt"/>
                <a:cs typeface="Calibri"/>
              </a:rPr>
              <a:t>BY </a:t>
            </a:r>
            <a:r>
              <a:rPr lang="en-US" spc="-5" dirty="0">
                <a:latin typeface="+mn-lt"/>
                <a:cs typeface="Calibri"/>
              </a:rPr>
              <a:t>and  </a:t>
            </a:r>
            <a:r>
              <a:rPr lang="en-US" spc="-10" dirty="0">
                <a:latin typeface="+mn-lt"/>
                <a:cs typeface="Calibri"/>
              </a:rPr>
              <a:t>ORDER </a:t>
            </a:r>
            <a:r>
              <a:rPr lang="en-US" spc="-40" dirty="0">
                <a:latin typeface="+mn-lt"/>
                <a:cs typeface="Calibri"/>
              </a:rPr>
              <a:t>BY</a:t>
            </a:r>
            <a:r>
              <a:rPr lang="en-US" spc="15" dirty="0">
                <a:latin typeface="+mn-lt"/>
                <a:cs typeface="Calibri"/>
              </a:rPr>
              <a:t> </a:t>
            </a:r>
            <a:r>
              <a:rPr lang="en-US" spc="-5" dirty="0">
                <a:latin typeface="+mn-lt"/>
                <a:cs typeface="Calibri"/>
              </a:rPr>
              <a:t>clauses</a:t>
            </a:r>
            <a:endParaRPr lang="en-US" dirty="0">
              <a:latin typeface="+mn-lt"/>
              <a:cs typeface="Calibri"/>
            </a:endParaRPr>
          </a:p>
          <a:p>
            <a:pPr>
              <a:spcBef>
                <a:spcPts val="5"/>
              </a:spcBef>
              <a:buFont typeface="Arial"/>
              <a:buChar char="•"/>
            </a:pPr>
            <a:endParaRPr lang="en-US" sz="3529" dirty="0">
              <a:latin typeface="+mn-lt"/>
              <a:cs typeface="Calibri"/>
            </a:endParaRPr>
          </a:p>
          <a:p>
            <a:pPr marL="241254" indent="-229191">
              <a:buFont typeface="Arial"/>
              <a:buChar char="•"/>
              <a:tabLst>
                <a:tab pos="241889" algn="l"/>
              </a:tabLst>
            </a:pPr>
            <a:r>
              <a:rPr lang="en-US" spc="-15" dirty="0">
                <a:latin typeface="+mn-lt"/>
                <a:cs typeface="Calibri"/>
              </a:rPr>
              <a:t>Update </a:t>
            </a:r>
            <a:r>
              <a:rPr lang="en-US" spc="-20" dirty="0">
                <a:latin typeface="+mn-lt"/>
                <a:cs typeface="Calibri"/>
              </a:rPr>
              <a:t>statistics </a:t>
            </a:r>
            <a:r>
              <a:rPr lang="en-US" spc="-10" dirty="0">
                <a:latin typeface="+mn-lt"/>
                <a:cs typeface="Calibri"/>
              </a:rPr>
              <a:t>after every </a:t>
            </a:r>
            <a:r>
              <a:rPr lang="en-US" spc="-5" dirty="0">
                <a:latin typeface="+mn-lt"/>
                <a:cs typeface="Calibri"/>
              </a:rPr>
              <a:t>major </a:t>
            </a:r>
            <a:r>
              <a:rPr lang="en-US" spc="-15" dirty="0">
                <a:latin typeface="+mn-lt"/>
                <a:cs typeface="Calibri"/>
              </a:rPr>
              <a:t>update </a:t>
            </a:r>
            <a:r>
              <a:rPr lang="en-US" spc="-20" dirty="0">
                <a:latin typeface="+mn-lt"/>
                <a:cs typeface="Calibri"/>
              </a:rPr>
              <a:t>to </a:t>
            </a:r>
            <a:r>
              <a:rPr lang="en-US" spc="-5" dirty="0">
                <a:latin typeface="+mn-lt"/>
                <a:cs typeface="Calibri"/>
              </a:rPr>
              <a:t>a</a:t>
            </a:r>
            <a:r>
              <a:rPr lang="en-US" spc="124" dirty="0">
                <a:latin typeface="+mn-lt"/>
                <a:cs typeface="Calibri"/>
              </a:rPr>
              <a:t> </a:t>
            </a:r>
            <a:r>
              <a:rPr lang="en-US" spc="-10" dirty="0">
                <a:latin typeface="+mn-lt"/>
                <a:cs typeface="Calibri"/>
              </a:rPr>
              <a:t>table</a:t>
            </a:r>
            <a:endParaRPr lang="en-US" dirty="0">
              <a:latin typeface="+mn-lt"/>
              <a:cs typeface="Calibri"/>
            </a:endParaRPr>
          </a:p>
          <a:p>
            <a:pPr marL="241254" indent="-229191">
              <a:spcBef>
                <a:spcPts val="674"/>
              </a:spcBef>
              <a:buFont typeface="Arial"/>
              <a:buChar char="•"/>
              <a:tabLst>
                <a:tab pos="241889" algn="l"/>
              </a:tabLst>
            </a:pPr>
            <a:endParaRPr lang="en-US" spc="-25" dirty="0">
              <a:latin typeface="+mn-lt"/>
              <a:cs typeface="Calibri"/>
            </a:endParaRPr>
          </a:p>
          <a:p>
            <a:pPr marL="241254" indent="-229191">
              <a:spcBef>
                <a:spcPts val="674"/>
              </a:spcBef>
              <a:buFont typeface="Arial"/>
              <a:buChar char="•"/>
              <a:tabLst>
                <a:tab pos="241889" algn="l"/>
              </a:tabLst>
            </a:pPr>
            <a:r>
              <a:rPr lang="en-US" spc="-25" dirty="0">
                <a:latin typeface="+mn-lt"/>
                <a:cs typeface="Calibri"/>
              </a:rPr>
              <a:t>Failure </a:t>
            </a:r>
            <a:r>
              <a:rPr lang="en-US" spc="-20" dirty="0">
                <a:latin typeface="+mn-lt"/>
                <a:cs typeface="Calibri"/>
              </a:rPr>
              <a:t>to </a:t>
            </a:r>
            <a:r>
              <a:rPr lang="en-US" spc="-15" dirty="0">
                <a:latin typeface="+mn-lt"/>
                <a:cs typeface="Calibri"/>
              </a:rPr>
              <a:t>maintain current </a:t>
            </a:r>
            <a:r>
              <a:rPr lang="en-US" spc="-20" dirty="0">
                <a:latin typeface="+mn-lt"/>
                <a:cs typeface="Calibri"/>
              </a:rPr>
              <a:t>statistics </a:t>
            </a:r>
            <a:r>
              <a:rPr lang="en-US" spc="-5" dirty="0">
                <a:latin typeface="+mn-lt"/>
                <a:cs typeface="Calibri"/>
              </a:rPr>
              <a:t>WILL lead </a:t>
            </a:r>
            <a:r>
              <a:rPr lang="en-US" spc="-15" dirty="0">
                <a:latin typeface="+mn-lt"/>
                <a:cs typeface="Calibri"/>
              </a:rPr>
              <a:t>to </a:t>
            </a:r>
            <a:r>
              <a:rPr lang="en-US" spc="-5" dirty="0">
                <a:latin typeface="+mn-lt"/>
                <a:cs typeface="Calibri"/>
              </a:rPr>
              <a:t>bad</a:t>
            </a:r>
            <a:r>
              <a:rPr lang="en-US" spc="240" dirty="0">
                <a:latin typeface="+mn-lt"/>
                <a:cs typeface="Calibri"/>
              </a:rPr>
              <a:t> </a:t>
            </a:r>
            <a:r>
              <a:rPr lang="en-US" spc="-15" dirty="0">
                <a:latin typeface="+mn-lt"/>
                <a:cs typeface="Calibri"/>
              </a:rPr>
              <a:t>performance</a:t>
            </a:r>
            <a:endParaRPr lang="en-US" dirty="0">
              <a:latin typeface="+mn-lt"/>
              <a:cs typeface="Calibri"/>
            </a:endParaRPr>
          </a:p>
          <a:p>
            <a:pPr marL="0" indent="0">
              <a:buNone/>
            </a:pPr>
            <a:endParaRPr lang="en-US" dirty="0">
              <a:latin typeface="+mn-lt"/>
            </a:endParaRPr>
          </a:p>
        </p:txBody>
      </p:sp>
      <p:sp>
        <p:nvSpPr>
          <p:cNvPr id="3" name="TextBox 2">
            <a:extLst>
              <a:ext uri="{FF2B5EF4-FFF2-40B4-BE49-F238E27FC236}">
                <a16:creationId xmlns:a16="http://schemas.microsoft.com/office/drawing/2014/main" id="{17FE8F7C-04F3-4419-966B-6D70A37FC9BD}"/>
              </a:ext>
            </a:extLst>
          </p:cNvPr>
          <p:cNvSpPr txBox="1"/>
          <p:nvPr/>
        </p:nvSpPr>
        <p:spPr>
          <a:xfrm>
            <a:off x="6618514" y="280685"/>
            <a:ext cx="4759196" cy="905248"/>
          </a:xfrm>
          <a:prstGeom prst="rect">
            <a:avLst/>
          </a:prstGeom>
          <a:solidFill>
            <a:srgbClr val="ED7D3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961" dirty="0">
                <a:gradFill>
                  <a:gsLst>
                    <a:gs pos="2917">
                      <a:schemeClr val="tx1"/>
                    </a:gs>
                    <a:gs pos="30000">
                      <a:schemeClr val="tx1"/>
                    </a:gs>
                  </a:gsLst>
                  <a:lin ang="5400000" scaled="0"/>
                </a:gradFill>
              </a:rPr>
              <a:t>Current best practice for stats: </a:t>
            </a:r>
            <a:br>
              <a:rPr lang="en-US" sz="1961" dirty="0">
                <a:gradFill>
                  <a:gsLst>
                    <a:gs pos="2917">
                      <a:schemeClr val="tx1"/>
                    </a:gs>
                    <a:gs pos="30000">
                      <a:schemeClr val="tx1"/>
                    </a:gs>
                  </a:gsLst>
                  <a:lin ang="5400000" scaled="0"/>
                </a:gradFill>
              </a:rPr>
            </a:br>
            <a:r>
              <a:rPr lang="en-US" sz="1961" dirty="0">
                <a:gradFill>
                  <a:gsLst>
                    <a:gs pos="2917">
                      <a:schemeClr val="tx1"/>
                    </a:gs>
                    <a:gs pos="30000">
                      <a:schemeClr val="tx1"/>
                    </a:gs>
                  </a:gsLst>
                  <a:lin ang="5400000" scaled="0"/>
                </a:gradFill>
              </a:rPr>
              <a:t>Use auto stats creation for single column-stats, but manually update statistics</a:t>
            </a:r>
            <a:endParaRPr lang="en-US" sz="1765" dirty="0"/>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a:t>CTAS </a:t>
            </a:r>
            <a:r>
              <a:rPr spc="-15"/>
              <a:t>vs </a:t>
            </a:r>
            <a:r>
              <a:t>Insert / </a:t>
            </a:r>
            <a:r>
              <a:rPr spc="-15"/>
              <a:t>Update </a:t>
            </a:r>
            <a:r>
              <a:t>/ </a:t>
            </a:r>
            <a:r>
              <a:rPr spc="-10"/>
              <a:t>Delete </a:t>
            </a:r>
            <a:r>
              <a:t>/</a:t>
            </a:r>
            <a:r>
              <a:rPr spc="124"/>
              <a:t> </a:t>
            </a:r>
            <a:r>
              <a:rPr spc="-2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2"/>
              </a:rPr>
              <a:t>www.menti.com</a:t>
            </a:r>
            <a:r>
              <a:rPr lang="en-US" dirty="0"/>
              <a:t> and use code</a:t>
            </a:r>
          </a:p>
          <a:p>
            <a:r>
              <a:rPr lang="en-US" dirty="0"/>
              <a:t>42 64 90</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285781" y="1057181"/>
            <a:ext cx="4762500" cy="474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811666"/>
            <a:ext cx="9144000" cy="977575"/>
          </a:xfrm>
        </p:spPr>
        <p:txBody>
          <a:bodyPr/>
          <a:lstStyle/>
          <a:p>
            <a:r>
              <a:rPr lang="en-US" dirty="0"/>
              <a:t>Lab: individual lab exercise</a:t>
            </a:r>
            <a:br>
              <a:rPr lang="en-US" dirty="0"/>
            </a:br>
            <a:r>
              <a:rPr lang="en-US" dirty="0"/>
              <a:t>Data Integration Part 2</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305987"/>
            <a:chOff x="2953335" y="812043"/>
            <a:chExt cx="8519115" cy="5305987"/>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475027"/>
              <a:ext cx="8261827" cy="196550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 </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Design, optimize, and secure a file system within ALDS Gen2</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3" y="4215880"/>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data warehouse using SQL</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Tree>
    <p:extLst>
      <p:ext uri="{BB962C8B-B14F-4D97-AF65-F5344CB8AC3E}">
        <p14:creationId xmlns:p14="http://schemas.microsoft.com/office/powerpoint/2010/main" val="182615243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schemas.openxmlformats.org/package/2006/metadata/core-properties"/>
    <ds:schemaRef ds:uri="dba1f193-0e30-4fc9-87d8-4653d789ea3e"/>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2107</TotalTime>
  <Words>7256</Words>
  <Application>Microsoft Office PowerPoint</Application>
  <PresentationFormat>Widescreen</PresentationFormat>
  <Paragraphs>1182</Paragraphs>
  <Slides>96</Slides>
  <Notes>36</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96</vt:i4>
      </vt:variant>
    </vt:vector>
  </HeadingPairs>
  <TitlesOfParts>
    <vt:vector size="110" baseType="lpstr">
      <vt:lpstr>Arial</vt:lpstr>
      <vt:lpstr>Arial Nova</vt:lpstr>
      <vt:lpstr>Calibri</vt:lpstr>
      <vt:lpstr>Consolas</vt:lpstr>
      <vt:lpstr>Segoe UI</vt:lpstr>
      <vt:lpstr>Segoe UI Black</vt:lpstr>
      <vt:lpstr>Segoe UI Light</vt:lpstr>
      <vt:lpstr>Segoe UI Semibold</vt:lpstr>
      <vt:lpstr>Segoe UI Semilight</vt:lpstr>
      <vt:lpstr>Wingdings</vt:lpstr>
      <vt:lpstr>Analytics Surge</vt:lpstr>
      <vt:lpstr>2_Microsoft Generic 2019</vt:lpstr>
      <vt:lpstr>Analytics Surge</vt:lpstr>
      <vt:lpstr>White Template</vt:lpstr>
      <vt:lpstr>Welcome to  Partner Architect Bootcamp: Day 1</vt:lpstr>
      <vt:lpstr>PowerPoint Presentation</vt:lpstr>
      <vt:lpstr>MDW in Action</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Integration runtimes</vt:lpstr>
      <vt:lpstr>Data Movement with Integration Runtimes</vt:lpstr>
      <vt:lpstr>Linked services</vt:lpstr>
      <vt:lpstr>Data Flows</vt:lpstr>
      <vt:lpstr>Dataflow Capabilities</vt:lpstr>
      <vt:lpstr>Triggers</vt:lpstr>
      <vt:lpstr>Datasets</vt:lpstr>
      <vt:lpstr>90+ Connectors out of the box</vt:lpstr>
      <vt:lpstr>Pop Quiz</vt:lpstr>
      <vt:lpstr>Pop Quiz</vt:lpstr>
      <vt:lpstr>Ingesting files into tables</vt:lpstr>
      <vt:lpstr>COPY command</vt:lpstr>
      <vt:lpstr>Create External Table As Select (Polybase)</vt:lpstr>
      <vt:lpstr>Polybase vs Copy</vt:lpstr>
      <vt:lpstr>Best Practices for Ingest</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Pop Quiz</vt:lpstr>
      <vt:lpstr>Pop Quiz</vt:lpstr>
      <vt:lpstr>Modern Data Warehouse</vt:lpstr>
      <vt:lpstr>PowerPoint Presentation</vt:lpstr>
      <vt:lpstr>PowerPoint Presentation</vt:lpstr>
      <vt:lpstr>PowerPoint Presentation</vt:lpstr>
      <vt:lpstr>Breakout Activity: Data Lake Design &amp; Security Considerations </vt:lpstr>
      <vt:lpstr>DEMO: How to whiteboard designs</vt:lpstr>
      <vt:lpstr>Activity: group-based whiteboard exercise</vt:lpstr>
      <vt:lpstr>PowerPoint Presentation</vt:lpstr>
      <vt:lpstr>Hands-On Build Activity:  Data Integration Part 1</vt:lpstr>
      <vt:lpstr>DEMO: How to access your lab environment</vt:lpstr>
      <vt:lpstr>Lab: individual lab exercise</vt:lpstr>
      <vt:lpstr>PowerPoint Presentation</vt:lpstr>
      <vt:lpstr>Data Transformations</vt:lpstr>
      <vt:lpstr>Agenda</vt:lpstr>
      <vt:lpstr>Typical Data Transformations</vt:lpstr>
      <vt:lpstr>Preparing to transform – exploratory data analysis</vt:lpstr>
      <vt:lpstr>Preview CSV files in storage accounts</vt:lpstr>
      <vt:lpstr>Query Parquet files in storage accounts</vt:lpstr>
      <vt:lpstr>Applying transformations</vt:lpstr>
      <vt:lpstr>Code based transformations </vt:lpstr>
      <vt:lpstr>Transform with Pipelines</vt:lpstr>
      <vt:lpstr>No Code Transform with Data Flows</vt:lpstr>
      <vt:lpstr>Transform with Serverless</vt:lpstr>
      <vt:lpstr>Pop Quiz</vt:lpstr>
      <vt:lpstr>Pop Quiz</vt:lpstr>
      <vt:lpstr>Transform with Synapse SQL Serverless</vt:lpstr>
      <vt:lpstr>Synapse SQL Serverless – Querying on storage</vt:lpstr>
      <vt:lpstr>Synapse SQL Serverless – Querying CSV File</vt:lpstr>
      <vt:lpstr>Synapse SQL Serverless – Querying folders</vt:lpstr>
      <vt:lpstr>Synapse SQL Serverless – Querying specific files</vt:lpstr>
      <vt:lpstr>Synapse SQL Serverless – Querying specific files</vt:lpstr>
      <vt:lpstr>Synapse SQL Serverless – Querying Parquet files</vt:lpstr>
      <vt:lpstr>Synapse SQL Serverless – Querying JSON files</vt:lpstr>
      <vt:lpstr>Synapse SQL Serverless – Querying JSON files</vt:lpstr>
      <vt:lpstr>Transform with Spark</vt:lpstr>
      <vt:lpstr>Transforming with Spark – Querying SQL Pools</vt:lpstr>
      <vt:lpstr>PowerPoint Presentation</vt:lpstr>
      <vt:lpstr>PowerPoint Presentation</vt:lpstr>
      <vt:lpstr>PowerPoint Presentation</vt:lpstr>
      <vt:lpstr>Best practices</vt:lpstr>
      <vt:lpstr>CCI vs Heap</vt:lpstr>
      <vt:lpstr>CCI Best Practice</vt:lpstr>
      <vt:lpstr>Statistics</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 Data Integration Part 2</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Zoiner Tejada</dc:creator>
  <cp:lastModifiedBy>Zoiner Tejada</cp:lastModifiedBy>
  <cp:revision>107</cp:revision>
  <dcterms:created xsi:type="dcterms:W3CDTF">2020-05-01T23:34:12Z</dcterms:created>
  <dcterms:modified xsi:type="dcterms:W3CDTF">2020-06-02T03:01:09Z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